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70" r:id="rId3"/>
    <p:sldId id="347" r:id="rId4"/>
    <p:sldId id="348" r:id="rId5"/>
    <p:sldId id="349" r:id="rId6"/>
    <p:sldId id="351" r:id="rId7"/>
    <p:sldId id="354" r:id="rId8"/>
    <p:sldId id="357" r:id="rId9"/>
    <p:sldId id="305" r:id="rId10"/>
    <p:sldId id="308" r:id="rId11"/>
    <p:sldId id="309" r:id="rId12"/>
    <p:sldId id="310" r:id="rId13"/>
    <p:sldId id="311" r:id="rId14"/>
    <p:sldId id="312" r:id="rId15"/>
    <p:sldId id="323" r:id="rId16"/>
    <p:sldId id="324" r:id="rId17"/>
    <p:sldId id="325" r:id="rId18"/>
    <p:sldId id="326" r:id="rId19"/>
    <p:sldId id="327" r:id="rId20"/>
    <p:sldId id="318" r:id="rId21"/>
    <p:sldId id="319" r:id="rId22"/>
    <p:sldId id="368" r:id="rId23"/>
    <p:sldId id="320" r:id="rId24"/>
    <p:sldId id="328" r:id="rId25"/>
    <p:sldId id="369" r:id="rId26"/>
    <p:sldId id="370" r:id="rId27"/>
    <p:sldId id="346" r:id="rId28"/>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E6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1" autoAdjust="0"/>
    <p:restoredTop sz="77070"/>
  </p:normalViewPr>
  <p:slideViewPr>
    <p:cSldViewPr snapToGrid="0" snapToObjects="1">
      <p:cViewPr varScale="1">
        <p:scale>
          <a:sx n="54" d="100"/>
          <a:sy n="54" d="100"/>
        </p:scale>
        <p:origin x="996"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B9004-4179-FE45-9E6D-7D620D7A60D8}" type="datetimeFigureOut">
              <a:rPr lang="en-US" smtClean="0"/>
              <a:t>1/10/2018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46C46-CD8A-7C43-88E8-87EEC4EDD16A}" type="slidenum">
              <a:rPr lang="en-US" smtClean="0"/>
              <a:t>‹#›</a:t>
            </a:fld>
            <a:endParaRPr lang="en-US"/>
          </a:p>
        </p:txBody>
      </p:sp>
    </p:spTree>
    <p:extLst>
      <p:ext uri="{BB962C8B-B14F-4D97-AF65-F5344CB8AC3E}">
        <p14:creationId xmlns:p14="http://schemas.microsoft.com/office/powerpoint/2010/main" val="703943193"/>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demonstrate a typical scenario, we’ll look at an example where the attacker will attempt to move from the patient 0 compromised system to gather the company's financial records. Next, the attacker discovers that they cannot directly access the files from the infected host.  They then attempt to move laterally to another system they can see on the network. When this system also does not have access to the data the attacker wants, the attacker will attempt to move laterally again and again until finally finding a system with the access they want.</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9B46C46-CD8A-7C43-88E8-87EEC4EDD16A}" type="slidenum">
              <a:rPr lang="en-US" smtClean="0"/>
              <a:t>3</a:t>
            </a:fld>
            <a:endParaRPr lang="en-US"/>
          </a:p>
        </p:txBody>
      </p:sp>
    </p:spTree>
    <p:extLst>
      <p:ext uri="{BB962C8B-B14F-4D97-AF65-F5344CB8AC3E}">
        <p14:creationId xmlns:p14="http://schemas.microsoft.com/office/powerpoint/2010/main" val="2086988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can take the previous scenario and dissect it into stages. </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First, we had the initial infection, this occurred by any ordinary means, phishing email, exploit kit, whatever. </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Next, we have the compromise stage. This phase differs from the infection stage because we are defining compromise as the attacker has direct access to the system where the infection is defined as automated malware infecting the system. To expand on that, infection is something like getting a </a:t>
            </a:r>
            <a:r>
              <a:rPr lang="en-US" sz="1200" b="0" i="0" u="none" strike="noStrike" kern="1200" dirty="0" err="1">
                <a:solidFill>
                  <a:schemeClr val="tx1"/>
                </a:solidFill>
                <a:effectLst/>
                <a:latin typeface="+mn-lt"/>
                <a:ea typeface="+mn-ea"/>
                <a:cs typeface="+mn-cs"/>
              </a:rPr>
              <a:t>trojan</a:t>
            </a:r>
            <a:r>
              <a:rPr lang="en-US" sz="1200" b="0" i="0" u="none" strike="noStrike" kern="1200" dirty="0">
                <a:solidFill>
                  <a:schemeClr val="tx1"/>
                </a:solidFill>
                <a:effectLst/>
                <a:latin typeface="+mn-lt"/>
                <a:ea typeface="+mn-ea"/>
                <a:cs typeface="+mn-cs"/>
              </a:rPr>
              <a:t> on your computer, but compromise does not occur until the malware opens up a connection on the system for an attacker to get direct CLI access to the system. </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The third stage is reconnaissance which contains the attacker collecting data about the system they are on and what other systems the attacker can see from the compromised host. </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The next stage is credential theft. This stage is vital for the attacker because, without credentials, their ability to move laterally will be extremely limited. Credential theft comes in many forms, and we will dig into that in a bit. </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Lastly, comes the actual lateral movement stage where the attacker combines the information they have gathered with the credentials they have gathered and attempt to authenticate to other systems in the environment. These three stages of recon, credential theft, and lateral movement, will be repeated on every system the attacker successfully authenticates.</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9B46C46-CD8A-7C43-88E8-87EEC4EDD16A}" type="slidenum">
              <a:rPr lang="en-US" smtClean="0"/>
              <a:t>4</a:t>
            </a:fld>
            <a:endParaRPr lang="en-US"/>
          </a:p>
        </p:txBody>
      </p:sp>
    </p:spTree>
    <p:extLst>
      <p:ext uri="{BB962C8B-B14F-4D97-AF65-F5344CB8AC3E}">
        <p14:creationId xmlns:p14="http://schemas.microsoft.com/office/powerpoint/2010/main" val="98412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that we have a rough idea of the progression of this attack lifecycle let's dig into the stages a bit more.</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First I am going to craft the malicious version of a legitimate binary. Here I am using a legitimate copy of putty and injection a malicious </a:t>
            </a:r>
            <a:r>
              <a:rPr lang="en-US" sz="1200" b="0" i="0" u="none" strike="noStrike" kern="1200" dirty="0" err="1">
                <a:solidFill>
                  <a:schemeClr val="tx1"/>
                </a:solidFill>
                <a:effectLst/>
                <a:latin typeface="+mn-lt"/>
                <a:ea typeface="+mn-ea"/>
                <a:cs typeface="+mn-cs"/>
              </a:rPr>
              <a:t>reverse_tcp</a:t>
            </a:r>
            <a:r>
              <a:rPr lang="en-US" sz="1200" b="0" i="0" u="none" strike="noStrike" kern="1200" dirty="0">
                <a:solidFill>
                  <a:schemeClr val="tx1"/>
                </a:solidFill>
                <a:effectLst/>
                <a:latin typeface="+mn-lt"/>
                <a:ea typeface="+mn-ea"/>
                <a:cs typeface="+mn-cs"/>
              </a:rPr>
              <a:t> payload.</a:t>
            </a:r>
            <a:endParaRPr lang="en-US" b="0" dirty="0">
              <a:effectLst/>
            </a:endParaRPr>
          </a:p>
          <a:p>
            <a:pPr rtl="0"/>
            <a:r>
              <a:rPr lang="en-US" dirty="0"/>
              <a:t/>
            </a:r>
            <a:br>
              <a:rPr lang="en-US" dirty="0"/>
            </a:br>
            <a:r>
              <a:rPr lang="en-US" sz="1200" b="0" i="0" u="none" strike="noStrike" kern="1200" dirty="0">
                <a:solidFill>
                  <a:schemeClr val="tx1"/>
                </a:solidFill>
                <a:effectLst/>
                <a:latin typeface="+mn-lt"/>
                <a:ea typeface="+mn-ea"/>
                <a:cs typeface="+mn-cs"/>
              </a:rPr>
              <a:t>I have also renamed the file from badguy3.exe to </a:t>
            </a:r>
            <a:r>
              <a:rPr lang="en-US" sz="1200" b="0" i="0" u="none" strike="noStrike" kern="1200" dirty="0" err="1">
                <a:solidFill>
                  <a:schemeClr val="tx1"/>
                </a:solidFill>
                <a:effectLst/>
                <a:latin typeface="+mn-lt"/>
                <a:ea typeface="+mn-ea"/>
                <a:cs typeface="+mn-cs"/>
              </a:rPr>
              <a:t>puttyX.exe</a:t>
            </a:r>
            <a:r>
              <a:rPr lang="en-US" sz="1200" b="0" i="0" u="none" strike="noStrike" kern="1200" dirty="0">
                <a:solidFill>
                  <a:schemeClr val="tx1"/>
                </a:solidFill>
                <a:effectLst/>
                <a:latin typeface="+mn-lt"/>
                <a:ea typeface="+mn-ea"/>
                <a:cs typeface="+mn-cs"/>
              </a:rPr>
              <a:t> so that the end user is not aware of the change in the file. Since I am skipping the infection stage in this write up, I will not be going into how I made this binary or how I tricked the user into running it. #</a:t>
            </a:r>
            <a:r>
              <a:rPr lang="en-US" sz="1200" b="0" i="0" u="none" strike="noStrike" kern="1200" dirty="0" err="1">
                <a:solidFill>
                  <a:schemeClr val="tx1"/>
                </a:solidFill>
                <a:effectLst/>
                <a:latin typeface="+mn-lt"/>
                <a:ea typeface="+mn-ea"/>
                <a:cs typeface="+mn-cs"/>
              </a:rPr>
              <a:t>PleaseDontSueMe</a:t>
            </a:r>
            <a:endParaRPr lang="en-US" b="0" dirty="0">
              <a:effectLst/>
            </a:endParaRPr>
          </a:p>
          <a:p>
            <a:r>
              <a:rPr lang="en-US" dirty="0"/>
              <a:t/>
            </a:r>
            <a:br>
              <a:rPr lang="en-US" dirty="0"/>
            </a:br>
            <a:r>
              <a:rPr lang="en-US" dirty="0"/>
              <a:t>Communication with the compromised systems and C&amp;C (command and control) servers is established</a:t>
            </a:r>
          </a:p>
          <a:p>
            <a:r>
              <a:rPr lang="en-US" dirty="0"/>
              <a:t>Threat actors need to sustain persistent access across the network </a:t>
            </a:r>
          </a:p>
          <a:p>
            <a:r>
              <a:rPr lang="en-US" dirty="0"/>
              <a:t>They move laterally within the network and gain higher privileges through the use of different tools </a:t>
            </a:r>
          </a:p>
          <a:p>
            <a:endParaRPr lang="en-US" dirty="0"/>
          </a:p>
          <a:p>
            <a:pPr rtl="0"/>
            <a:r>
              <a:rPr lang="en-US" sz="1200" b="0" i="0" u="none" strike="noStrike" kern="1200" dirty="0">
                <a:solidFill>
                  <a:schemeClr val="tx1"/>
                </a:solidFill>
                <a:effectLst/>
                <a:latin typeface="+mn-lt"/>
                <a:ea typeface="+mn-ea"/>
                <a:cs typeface="+mn-cs"/>
              </a:rPr>
              <a:t>The first stage that matters is the compromise stage. What you see here is a popular penetration testing suite, called Kali, that is being used to connect to the reverse shell generated by the malware on the target host. You can see that with this shell, I as the attacker, have the ability to run admin-level commands to perform recon of the system and network it is on.</a:t>
            </a:r>
            <a:endParaRPr lang="en-US" b="0" dirty="0">
              <a:effectLst/>
            </a:endParaRPr>
          </a:p>
          <a:p>
            <a:pPr rtl="0" fontAlgn="base"/>
            <a:r>
              <a:rPr lang="en-US" b="0" dirty="0">
                <a:effectLst/>
              </a:rPr>
              <a:t/>
            </a:r>
            <a:br>
              <a:rPr lang="en-US" b="0" dirty="0">
                <a:effectLst/>
              </a:rPr>
            </a:br>
            <a:r>
              <a:rPr lang="en-US" sz="1200" b="0" i="0" u="none" strike="noStrike" kern="1200" dirty="0">
                <a:solidFill>
                  <a:schemeClr val="tx1"/>
                </a:solidFill>
                <a:effectLst/>
                <a:latin typeface="+mn-lt"/>
                <a:ea typeface="+mn-ea"/>
                <a:cs typeface="+mn-cs"/>
              </a:rPr>
              <a:t>Communication with the compromised systems and C&amp;C (command and control) servers is established</a:t>
            </a:r>
          </a:p>
          <a:p>
            <a:pPr rtl="0" fontAlgn="base"/>
            <a:r>
              <a:rPr lang="en-US" sz="1200" b="0" i="0" u="none" strike="noStrike" kern="1200" dirty="0">
                <a:solidFill>
                  <a:schemeClr val="tx1"/>
                </a:solidFill>
                <a:effectLst/>
                <a:latin typeface="+mn-lt"/>
                <a:ea typeface="+mn-ea"/>
                <a:cs typeface="+mn-cs"/>
              </a:rPr>
              <a:t>Threat actors need to sustain persistent access across the network </a:t>
            </a:r>
          </a:p>
          <a:p>
            <a:pPr rtl="0" fontAlgn="base"/>
            <a:r>
              <a:rPr lang="en-US" sz="1200" b="0" i="0" u="none" strike="noStrike" kern="1200" dirty="0">
                <a:solidFill>
                  <a:schemeClr val="tx1"/>
                </a:solidFill>
                <a:effectLst/>
                <a:latin typeface="+mn-lt"/>
                <a:ea typeface="+mn-ea"/>
                <a:cs typeface="+mn-cs"/>
              </a:rPr>
              <a:t>They move laterally within the network and gain higher privileges through the use of different tools </a:t>
            </a: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After sending the user the malicious binary I start a </a:t>
            </a:r>
            <a:r>
              <a:rPr lang="en-US" sz="1200" b="0" i="0" u="none" strike="noStrike" kern="1200" dirty="0" err="1">
                <a:solidFill>
                  <a:schemeClr val="tx1"/>
                </a:solidFill>
                <a:effectLst/>
                <a:latin typeface="+mn-lt"/>
                <a:ea typeface="+mn-ea"/>
                <a:cs typeface="+mn-cs"/>
              </a:rPr>
              <a:t>metasploit</a:t>
            </a:r>
            <a:r>
              <a:rPr lang="en-US" sz="1200" b="0" i="0" u="none" strike="noStrike" kern="1200" dirty="0">
                <a:solidFill>
                  <a:schemeClr val="tx1"/>
                </a:solidFill>
                <a:effectLst/>
                <a:latin typeface="+mn-lt"/>
                <a:ea typeface="+mn-ea"/>
                <a:cs typeface="+mn-cs"/>
              </a:rPr>
              <a:t> console that is going to wait and listen for a connection request from the user. Below you can see the session being started and initiated by the victim system.</a:t>
            </a:r>
            <a:endParaRPr lang="en-US" b="0" dirty="0">
              <a:effectLst/>
            </a:endParaRPr>
          </a:p>
          <a:p>
            <a:r>
              <a:rPr lang="en-US" dirty="0"/>
              <a:t/>
            </a:r>
            <a:br>
              <a:rPr lang="en-US" dirty="0"/>
            </a:br>
            <a:r>
              <a:rPr lang="en-US" sz="1200" b="0" i="0" u="none" strike="noStrike" kern="1200" dirty="0">
                <a:solidFill>
                  <a:schemeClr val="tx1"/>
                </a:solidFill>
                <a:effectLst/>
                <a:latin typeface="+mn-lt"/>
                <a:ea typeface="+mn-ea"/>
                <a:cs typeface="+mn-cs"/>
              </a:rPr>
              <a:t>You can also see that the last line in the image reads “</a:t>
            </a:r>
            <a:r>
              <a:rPr lang="en-US" sz="1200" b="0" i="0" u="none" strike="noStrike" kern="1200" dirty="0" err="1">
                <a:solidFill>
                  <a:schemeClr val="tx1"/>
                </a:solidFill>
                <a:effectLst/>
                <a:latin typeface="+mn-lt"/>
                <a:ea typeface="+mn-ea"/>
                <a:cs typeface="+mn-cs"/>
              </a:rPr>
              <a:t>meterpreter</a:t>
            </a:r>
            <a:r>
              <a:rPr lang="en-US" sz="1200" b="0" i="0" u="none" strike="noStrike" kern="1200" dirty="0">
                <a:solidFill>
                  <a:schemeClr val="tx1"/>
                </a:solidFill>
                <a:effectLst/>
                <a:latin typeface="+mn-lt"/>
                <a:ea typeface="+mn-ea"/>
                <a:cs typeface="+mn-cs"/>
              </a:rPr>
              <a:t>”. This means I now have a direct shell on the victim system from my attacker system. From this shell I can either run plugins, scripts, payloads, or start a local shell session against the victim.</a:t>
            </a:r>
            <a:endParaRPr lang="en-US" dirty="0"/>
          </a:p>
          <a:p>
            <a:endParaRPr lang="en-US" dirty="0"/>
          </a:p>
        </p:txBody>
      </p:sp>
      <p:sp>
        <p:nvSpPr>
          <p:cNvPr id="4" name="Slide Number Placeholder 3"/>
          <p:cNvSpPr>
            <a:spLocks noGrp="1"/>
          </p:cNvSpPr>
          <p:nvPr>
            <p:ph type="sldNum" sz="quarter" idx="10"/>
          </p:nvPr>
        </p:nvSpPr>
        <p:spPr/>
        <p:txBody>
          <a:bodyPr/>
          <a:lstStyle/>
          <a:p>
            <a:fld id="{99B46C46-CD8A-7C43-88E8-87EEC4EDD16A}" type="slidenum">
              <a:rPr lang="en-US" smtClean="0"/>
              <a:t>5</a:t>
            </a:fld>
            <a:endParaRPr lang="en-US"/>
          </a:p>
        </p:txBody>
      </p:sp>
    </p:spTree>
    <p:extLst>
      <p:ext uri="{BB962C8B-B14F-4D97-AF65-F5344CB8AC3E}">
        <p14:creationId xmlns:p14="http://schemas.microsoft.com/office/powerpoint/2010/main" val="1478706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thing I am going to do with my session is see what privileges I have.</a:t>
            </a:r>
            <a:endParaRPr lang="en-US" b="0" dirty="0">
              <a:effectLst/>
            </a:endParaRPr>
          </a:p>
          <a:p>
            <a:pPr rtl="0"/>
            <a:endParaRPr lang="en-US" b="0" dirty="0">
              <a:effectLst/>
            </a:endParaRPr>
          </a:p>
          <a:p>
            <a:r>
              <a:rPr lang="en-US" sz="1200" b="0" i="0" u="none" strike="noStrike" kern="1200" dirty="0">
                <a:solidFill>
                  <a:schemeClr val="tx1"/>
                </a:solidFill>
                <a:effectLst/>
                <a:latin typeface="+mn-lt"/>
                <a:ea typeface="+mn-ea"/>
                <a:cs typeface="+mn-cs"/>
              </a:rPr>
              <a:t>Now that I have the session in the background, I am going to load up a generic UAC bypass exploit (this is patched in current windows versions) and run it against the victim system.</a:t>
            </a:r>
          </a:p>
          <a:p>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Well what do you know? This enterprise isn’t keeping up to date with their patches. Thanks to the successful UAC bypass, I know have a second session started on the victim and this session I can start my evil. How can I do this when the sessions look identical? I can do this because I just bypassed windows user access control. To prove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now have more access, I will rerun the </a:t>
            </a:r>
            <a:r>
              <a:rPr lang="en-US" sz="1200" b="0" i="0" u="none" strike="noStrike" kern="1200" dirty="0" err="1">
                <a:solidFill>
                  <a:schemeClr val="tx1"/>
                </a:solidFill>
                <a:effectLst/>
                <a:latin typeface="+mn-lt"/>
                <a:ea typeface="+mn-ea"/>
                <a:cs typeface="+mn-cs"/>
              </a:rPr>
              <a:t>getprivs</a:t>
            </a:r>
            <a:r>
              <a:rPr lang="en-US" sz="1200" b="0" i="0" u="none" strike="noStrike" kern="1200" dirty="0">
                <a:solidFill>
                  <a:schemeClr val="tx1"/>
                </a:solidFill>
                <a:effectLst/>
                <a:latin typeface="+mn-lt"/>
                <a:ea typeface="+mn-ea"/>
                <a:cs typeface="+mn-cs"/>
              </a:rPr>
              <a:t> command on the second session to see if I know have admin </a:t>
            </a:r>
            <a:r>
              <a:rPr lang="en-US" sz="1200" b="0" i="0" u="none" strike="noStrike" kern="1200" dirty="0" err="1">
                <a:solidFill>
                  <a:schemeClr val="tx1"/>
                </a:solidFill>
                <a:effectLst/>
                <a:latin typeface="+mn-lt"/>
                <a:ea typeface="+mn-ea"/>
                <a:cs typeface="+mn-cs"/>
              </a:rPr>
              <a:t>privs</a:t>
            </a:r>
            <a:r>
              <a:rPr lang="en-US" sz="1200" b="0" i="0" u="none" strike="noStrike" kern="1200" dirty="0">
                <a:solidFill>
                  <a:schemeClr val="tx1"/>
                </a:solidFill>
                <a:effectLst/>
                <a:latin typeface="+mn-lt"/>
                <a:ea typeface="+mn-ea"/>
                <a:cs typeface="+mn-cs"/>
              </a:rPr>
              <a:t>.</a:t>
            </a:r>
            <a:endParaRPr lang="en-US" b="0" dirty="0">
              <a:effectLst/>
            </a:endParaRPr>
          </a:p>
          <a:p>
            <a:r>
              <a:rPr lang="en-US" dirty="0"/>
              <a:t/>
            </a:r>
            <a:br>
              <a:rPr lang="en-US" dirty="0"/>
            </a:br>
            <a:r>
              <a:rPr lang="en-US" b="0" dirty="0">
                <a:effectLst/>
              </a:rPr>
              <a:t/>
            </a:r>
            <a:br>
              <a:rPr lang="en-US" b="0" dirty="0">
                <a:effectLst/>
              </a:rPr>
            </a:br>
            <a:r>
              <a:rPr lang="en-US" sz="1200" b="0" i="0" u="none" strike="noStrike" kern="1200" dirty="0">
                <a:solidFill>
                  <a:schemeClr val="tx1"/>
                </a:solidFill>
                <a:effectLst/>
                <a:latin typeface="+mn-lt"/>
                <a:ea typeface="+mn-ea"/>
                <a:cs typeface="+mn-cs"/>
              </a:rPr>
              <a:t>Discovering privileges of user who executed the infected binary and compromised the system </a:t>
            </a:r>
            <a:endParaRPr lang="en-US" b="1" dirty="0">
              <a:effectLst/>
            </a:endParaRPr>
          </a:p>
          <a:p>
            <a:endParaRPr lang="en-US" dirty="0"/>
          </a:p>
          <a:p>
            <a:pPr rtl="0"/>
            <a:r>
              <a:rPr lang="en-US" sz="1200" b="0" i="0" u="none" strike="noStrike" kern="1200" dirty="0">
                <a:solidFill>
                  <a:schemeClr val="tx1"/>
                </a:solidFill>
                <a:effectLst/>
                <a:latin typeface="+mn-lt"/>
                <a:ea typeface="+mn-ea"/>
                <a:cs typeface="+mn-cs"/>
              </a:rPr>
              <a:t>Here I can see that the user I have tricked into running my malware is not a local admin and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have very restricted privileges on the system. Good for </a:t>
            </a:r>
            <a:r>
              <a:rPr lang="en-US" sz="1200" b="0" i="0" u="none" strike="noStrike" kern="1200" dirty="0" err="1">
                <a:solidFill>
                  <a:schemeClr val="tx1"/>
                </a:solidFill>
                <a:effectLst/>
                <a:latin typeface="+mn-lt"/>
                <a:ea typeface="+mn-ea"/>
                <a:cs typeface="+mn-cs"/>
              </a:rPr>
              <a:t>SecOps</a:t>
            </a:r>
            <a:r>
              <a:rPr lang="en-US" sz="1200" b="0" i="0" u="none" strike="noStrike" kern="1200" dirty="0">
                <a:solidFill>
                  <a:schemeClr val="tx1"/>
                </a:solidFill>
                <a:effectLst/>
                <a:latin typeface="+mn-lt"/>
                <a:ea typeface="+mn-ea"/>
                <a:cs typeface="+mn-cs"/>
              </a:rPr>
              <a:t> but bad for me as an attacker. Luckily, I am not so easily blocked.</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I am going to background my </a:t>
            </a:r>
            <a:r>
              <a:rPr lang="en-US" sz="1200" b="0" i="0" u="none" strike="noStrike" kern="1200" dirty="0" err="1">
                <a:solidFill>
                  <a:schemeClr val="tx1"/>
                </a:solidFill>
                <a:effectLst/>
                <a:latin typeface="+mn-lt"/>
                <a:ea typeface="+mn-ea"/>
                <a:cs typeface="+mn-cs"/>
              </a:rPr>
              <a:t>meterpreter</a:t>
            </a:r>
            <a:r>
              <a:rPr lang="en-US" sz="1200" b="0" i="0" u="none" strike="noStrike" kern="1200" dirty="0">
                <a:solidFill>
                  <a:schemeClr val="tx1"/>
                </a:solidFill>
                <a:effectLst/>
                <a:latin typeface="+mn-lt"/>
                <a:ea typeface="+mn-ea"/>
                <a:cs typeface="+mn-cs"/>
              </a:rPr>
              <a:t> session so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can load more attacks to use against the host. In this image we can see that the user I am running as is “</a:t>
            </a:r>
            <a:r>
              <a:rPr lang="en-US" sz="1200" b="0" i="0" u="none" strike="noStrike" kern="1200" dirty="0" err="1">
                <a:solidFill>
                  <a:schemeClr val="tx1"/>
                </a:solidFill>
                <a:effectLst/>
                <a:latin typeface="+mn-lt"/>
                <a:ea typeface="+mn-ea"/>
                <a:cs typeface="+mn-cs"/>
              </a:rPr>
              <a:t>bjohnson</a:t>
            </a:r>
            <a:r>
              <a:rPr lang="en-US" sz="1200" b="0" i="0" u="none" strike="noStrike" kern="1200" dirty="0">
                <a:solidFill>
                  <a:schemeClr val="tx1"/>
                </a:solidFill>
                <a:effectLst/>
                <a:latin typeface="+mn-lt"/>
                <a:ea typeface="+mn-ea"/>
                <a:cs typeface="+mn-cs"/>
              </a:rPr>
              <a:t>” in the domain “</a:t>
            </a:r>
            <a:r>
              <a:rPr lang="en-US" sz="1200" b="0" i="0" u="none" strike="noStrike" kern="1200" dirty="0" err="1">
                <a:solidFill>
                  <a:schemeClr val="tx1"/>
                </a:solidFill>
                <a:effectLst/>
                <a:latin typeface="+mn-lt"/>
                <a:ea typeface="+mn-ea"/>
                <a:cs typeface="+mn-cs"/>
              </a:rPr>
              <a:t>sectechlab</a:t>
            </a:r>
            <a:r>
              <a:rPr lang="en-US" sz="1200" b="0" i="0" u="none" strike="noStrike" kern="1200" dirty="0">
                <a:solidFill>
                  <a:schemeClr val="tx1"/>
                </a:solidFill>
                <a:effectLst/>
                <a:latin typeface="+mn-lt"/>
                <a:ea typeface="+mn-ea"/>
                <a:cs typeface="+mn-cs"/>
              </a:rPr>
              <a:t>” on the host “win7-pc”. I can also see that I am currently running as x86 windows and my victim IP is 192.168.1.100.</a:t>
            </a:r>
            <a:endParaRPr lang="en-US" b="0" dirty="0">
              <a:effectLst/>
            </a:endParaRPr>
          </a:p>
          <a:p>
            <a:pPr rtl="0"/>
            <a:r>
              <a:rPr lang="en-US" dirty="0"/>
              <a:t/>
            </a:r>
            <a:br>
              <a:rPr lang="en-US" dirty="0"/>
            </a:br>
            <a:r>
              <a:rPr lang="en-US" sz="1200" b="0" i="0" u="none" strike="noStrike" kern="1200" dirty="0">
                <a:solidFill>
                  <a:schemeClr val="tx1"/>
                </a:solidFill>
                <a:effectLst/>
                <a:latin typeface="+mn-lt"/>
                <a:ea typeface="+mn-ea"/>
                <a:cs typeface="+mn-cs"/>
              </a:rPr>
              <a:t>Bam! Money </a:t>
            </a:r>
            <a:r>
              <a:rPr lang="en-US" sz="1200" b="0" i="0" u="none" strike="noStrike" kern="1200" dirty="0" err="1">
                <a:solidFill>
                  <a:schemeClr val="tx1"/>
                </a:solidFill>
                <a:effectLst/>
                <a:latin typeface="+mn-lt"/>
                <a:ea typeface="+mn-ea"/>
                <a:cs typeface="+mn-cs"/>
              </a:rPr>
              <a:t>privs</a:t>
            </a:r>
            <a:r>
              <a:rPr lang="en-US" sz="1200" b="0" i="0" u="none" strike="noStrike" kern="1200" dirty="0">
                <a:solidFill>
                  <a:schemeClr val="tx1"/>
                </a:solidFill>
                <a:effectLst/>
                <a:latin typeface="+mn-lt"/>
                <a:ea typeface="+mn-ea"/>
                <a:cs typeface="+mn-cs"/>
              </a:rPr>
              <a:t>. </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Now that I have admin </a:t>
            </a:r>
            <a:r>
              <a:rPr lang="en-US" sz="1200" b="0" i="0" u="none" strike="noStrike" kern="1200" dirty="0" err="1">
                <a:solidFill>
                  <a:schemeClr val="tx1"/>
                </a:solidFill>
                <a:effectLst/>
                <a:latin typeface="+mn-lt"/>
                <a:ea typeface="+mn-ea"/>
                <a:cs typeface="+mn-cs"/>
              </a:rPr>
              <a:t>privs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can just simply give myself system level access and then start hiding myself by starting a new x64 process and migrating into that new process. Here I am choosing to use notepad but in reality this will popup and application on the victim system that the user can then quit and I will lose my session. What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really would do is run a process without a Graphical User Interface (</a:t>
            </a:r>
            <a:r>
              <a:rPr lang="en-US" sz="1200" b="0" i="0" u="none" strike="noStrike" kern="1200" dirty="0" err="1">
                <a:solidFill>
                  <a:schemeClr val="tx1"/>
                </a:solidFill>
                <a:effectLst/>
                <a:latin typeface="+mn-lt"/>
                <a:ea typeface="+mn-ea"/>
                <a:cs typeface="+mn-cs"/>
              </a:rPr>
              <a:t>gui</a:t>
            </a:r>
            <a:r>
              <a:rPr lang="en-US" sz="1200" b="0" i="0" u="none" strike="noStrike" kern="1200" dirty="0">
                <a:solidFill>
                  <a:schemeClr val="tx1"/>
                </a:solidFill>
                <a:effectLst/>
                <a:latin typeface="+mn-lt"/>
                <a:ea typeface="+mn-ea"/>
                <a:cs typeface="+mn-cs"/>
              </a:rPr>
              <a:t>) but I don't think I should show that here. #</a:t>
            </a:r>
            <a:r>
              <a:rPr lang="en-US" sz="1200" b="0" i="0" u="none" strike="noStrike" kern="1200" dirty="0" err="1">
                <a:solidFill>
                  <a:schemeClr val="tx1"/>
                </a:solidFill>
                <a:effectLst/>
                <a:latin typeface="+mn-lt"/>
                <a:ea typeface="+mn-ea"/>
                <a:cs typeface="+mn-cs"/>
              </a:rPr>
              <a:t>PleaseDontSueMe</a:t>
            </a:r>
            <a:endParaRPr lang="en-US" b="0" dirty="0">
              <a:effectLst/>
            </a:endParaRPr>
          </a:p>
          <a:p>
            <a:endParaRPr lang="en-US" dirty="0"/>
          </a:p>
          <a:p>
            <a:pPr marL="0" marR="0" indent="0" algn="l" defTabSz="914377"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Now that I have system level access and have hidden myself in a new process. Let’s start the recon!</a:t>
            </a:r>
            <a:endParaRPr lang="en-US" dirty="0"/>
          </a:p>
          <a:p>
            <a:r>
              <a:rPr lang="en-US" dirty="0"/>
              <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99B46C46-CD8A-7C43-88E8-87EEC4EDD16A}" type="slidenum">
              <a:rPr lang="en-US" smtClean="0"/>
              <a:t>6</a:t>
            </a:fld>
            <a:endParaRPr lang="en-US"/>
          </a:p>
        </p:txBody>
      </p:sp>
    </p:spTree>
    <p:extLst>
      <p:ext uri="{BB962C8B-B14F-4D97-AF65-F5344CB8AC3E}">
        <p14:creationId xmlns:p14="http://schemas.microsoft.com/office/powerpoint/2010/main" val="1144651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that we have direct CLI access to the compromised host, we need to enumerate the users on that host, the network that it is on, as well as gather generic system information like running processes and such for possible usage for persistence. </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Waste not, want not. </a:t>
            </a:r>
            <a:endParaRPr lang="en-US" b="0" dirty="0">
              <a:effectLst/>
            </a:endParaRPr>
          </a:p>
          <a:p>
            <a:pPr rtl="0"/>
            <a:r>
              <a:rPr lang="en-US" dirty="0"/>
              <a:t/>
            </a:r>
            <a:br>
              <a:rPr lang="en-US" dirty="0"/>
            </a:br>
            <a:r>
              <a:rPr lang="en-US" sz="1200" b="0" i="0" u="none" strike="noStrike" kern="1200" dirty="0">
                <a:solidFill>
                  <a:schemeClr val="tx1"/>
                </a:solidFill>
                <a:effectLst/>
                <a:latin typeface="+mn-lt"/>
                <a:ea typeface="+mn-ea"/>
                <a:cs typeface="+mn-cs"/>
              </a:rPr>
              <a:t>The images that you see are of me using the net user command to find local users on the host as well as domain users who have previously logged in. What I am looking for are admin and power user level users that I can reuse elsewhere in the environment. The first thing I am looking for is the local admin accounts on the system. This account is commonly used as an IT backdoor to get into systems that are having AD issues and is commonly the same username and password on all systems in the environment because it is part of the build process. I beg you not to do this in your environments. There is even a GPO setting that randomizes the local admin password on your systems. There is no excuse for this anymore.</a:t>
            </a:r>
            <a:endParaRPr lang="en-US" b="0" dirty="0">
              <a:effectLst/>
            </a:endParaRPr>
          </a:p>
          <a:p>
            <a:r>
              <a:rPr lang="en-US" dirty="0"/>
              <a:t/>
            </a:r>
            <a:br>
              <a:rPr lang="en-US" dirty="0"/>
            </a:br>
            <a:r>
              <a:rPr lang="en-US" sz="1200" b="0" i="0" u="none" strike="noStrike" kern="1200" dirty="0">
                <a:solidFill>
                  <a:schemeClr val="tx1"/>
                </a:solidFill>
                <a:effectLst/>
                <a:latin typeface="+mn-lt"/>
                <a:ea typeface="+mn-ea"/>
                <a:cs typeface="+mn-cs"/>
              </a:rPr>
              <a:t>First I want see who I am and where I am. I will run some basic </a:t>
            </a:r>
            <a:r>
              <a:rPr lang="en-US" sz="1200" b="0" i="0" u="none" strike="noStrike" kern="1200" dirty="0" err="1">
                <a:solidFill>
                  <a:schemeClr val="tx1"/>
                </a:solidFill>
                <a:effectLst/>
                <a:latin typeface="+mn-lt"/>
                <a:ea typeface="+mn-ea"/>
                <a:cs typeface="+mn-cs"/>
              </a:rPr>
              <a:t>sysinfo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whoami</a:t>
            </a:r>
            <a:r>
              <a:rPr lang="en-US" sz="1200" b="0" i="0" u="none" strike="noStrike" kern="1200" dirty="0">
                <a:solidFill>
                  <a:schemeClr val="tx1"/>
                </a:solidFill>
                <a:effectLst/>
                <a:latin typeface="+mn-lt"/>
                <a:ea typeface="+mn-ea"/>
                <a:cs typeface="+mn-cs"/>
              </a:rPr>
              <a:t>, and hostname commands. But what I really want to know is who has been on this system and where this system is in the network.</a:t>
            </a:r>
          </a:p>
          <a:p>
            <a:endParaRPr lang="en-US" sz="1200" b="0" i="0" u="none" strike="noStrike" kern="1200" dirty="0">
              <a:solidFill>
                <a:schemeClr val="tx1"/>
              </a:solidFill>
              <a:effectLst/>
              <a:latin typeface="+mn-lt"/>
              <a:ea typeface="+mn-ea"/>
              <a:cs typeface="+mn-cs"/>
            </a:endParaRPr>
          </a:p>
          <a:p>
            <a:r>
              <a:rPr lang="en-US" dirty="0"/>
              <a:t>To move laterally within a breached network and maintain persistence, attackers obtain information like network hierarchy, services used in the servers and operating systems </a:t>
            </a:r>
          </a:p>
          <a:p>
            <a:endParaRPr lang="en-US" dirty="0"/>
          </a:p>
          <a:p>
            <a:r>
              <a:rPr lang="en-US" dirty="0"/>
              <a:t>Check the host naming conventions to easily identify specific assets to target</a:t>
            </a:r>
          </a:p>
          <a:p>
            <a:endParaRPr lang="en-US" dirty="0"/>
          </a:p>
          <a:p>
            <a:r>
              <a:rPr lang="en-US" dirty="0"/>
              <a:t>Utilize this info to map the network and acquire intelligence about their next move</a:t>
            </a:r>
          </a:p>
          <a:p>
            <a:endParaRPr lang="en-US" dirty="0"/>
          </a:p>
        </p:txBody>
      </p:sp>
      <p:sp>
        <p:nvSpPr>
          <p:cNvPr id="4" name="Slide Number Placeholder 3"/>
          <p:cNvSpPr>
            <a:spLocks noGrp="1"/>
          </p:cNvSpPr>
          <p:nvPr>
            <p:ph type="sldNum" sz="quarter" idx="10"/>
          </p:nvPr>
        </p:nvSpPr>
        <p:spPr/>
        <p:txBody>
          <a:bodyPr/>
          <a:lstStyle/>
          <a:p>
            <a:fld id="{99B46C46-CD8A-7C43-88E8-87EEC4EDD16A}" type="slidenum">
              <a:rPr lang="en-US" smtClean="0"/>
              <a:t>7</a:t>
            </a:fld>
            <a:endParaRPr lang="en-US"/>
          </a:p>
        </p:txBody>
      </p:sp>
    </p:spTree>
    <p:extLst>
      <p:ext uri="{BB962C8B-B14F-4D97-AF65-F5344CB8AC3E}">
        <p14:creationId xmlns:p14="http://schemas.microsoft.com/office/powerpoint/2010/main" val="1352482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Next up we have the credential theft stage. What you see here is me running a </a:t>
            </a:r>
            <a:r>
              <a:rPr lang="en-US" sz="1200" b="0" i="0" u="none" strike="noStrike" kern="1200" dirty="0" err="1">
                <a:solidFill>
                  <a:schemeClr val="tx1"/>
                </a:solidFill>
                <a:effectLst/>
                <a:latin typeface="+mn-lt"/>
                <a:ea typeface="+mn-ea"/>
                <a:cs typeface="+mn-cs"/>
              </a:rPr>
              <a:t>mimikatz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metasploit</a:t>
            </a:r>
            <a:r>
              <a:rPr lang="en-US" sz="1200" b="0" i="0" u="none" strike="noStrike" kern="1200" dirty="0">
                <a:solidFill>
                  <a:schemeClr val="tx1"/>
                </a:solidFill>
                <a:effectLst/>
                <a:latin typeface="+mn-lt"/>
                <a:ea typeface="+mn-ea"/>
                <a:cs typeface="+mn-cs"/>
              </a:rPr>
              <a:t> module. I used this because </a:t>
            </a:r>
            <a:r>
              <a:rPr lang="en-US" sz="1200" b="0" i="0" u="none" strike="noStrike" kern="1200" dirty="0" err="1">
                <a:solidFill>
                  <a:schemeClr val="tx1"/>
                </a:solidFill>
                <a:effectLst/>
                <a:latin typeface="+mn-lt"/>
                <a:ea typeface="+mn-ea"/>
                <a:cs typeface="+mn-cs"/>
              </a:rPr>
              <a:t>mimikatz</a:t>
            </a:r>
            <a:r>
              <a:rPr lang="en-US" sz="1200" b="0" i="0" u="none" strike="noStrike" kern="1200" dirty="0">
                <a:solidFill>
                  <a:schemeClr val="tx1"/>
                </a:solidFill>
                <a:effectLst/>
                <a:latin typeface="+mn-lt"/>
                <a:ea typeface="+mn-ea"/>
                <a:cs typeface="+mn-cs"/>
              </a:rPr>
              <a:t> will take credentials out of memory and crack the hashes for me. This allows me to harvest credentials without having to put an executable on the system. These activities are often unnoticed by IT administrators, since they only check failed logins without tracking the successful ones.</a:t>
            </a:r>
          </a:p>
          <a:p>
            <a:endParaRPr lang="en-US" sz="1200" b="0" i="0" u="none" strike="noStrike" kern="1200" dirty="0">
              <a:solidFill>
                <a:schemeClr val="tx1"/>
              </a:solidFill>
              <a:effectLst/>
              <a:latin typeface="+mn-lt"/>
              <a:ea typeface="+mn-ea"/>
              <a:cs typeface="+mn-cs"/>
            </a:endParaRPr>
          </a:p>
          <a:p>
            <a:r>
              <a:rPr lang="en-US" dirty="0"/>
              <a:t>Once threat actors identify other “territories” they need to access, the next step is to gather login credentials</a:t>
            </a:r>
          </a:p>
          <a:p>
            <a:r>
              <a:rPr lang="en-US" dirty="0"/>
              <a:t>Using gathered information, threat actors move to new territories within the network and widen their control</a:t>
            </a:r>
          </a:p>
          <a:p>
            <a:r>
              <a:rPr lang="en-US" dirty="0">
                <a:solidFill>
                  <a:srgbClr val="37424A"/>
                </a:solidFill>
              </a:rPr>
              <a:t>These activities are often unnoticed by IT administrators, since they only check failed logins without tracking the successful ones</a:t>
            </a:r>
            <a:endParaRPr lang="en-US" dirty="0"/>
          </a:p>
          <a:p>
            <a:endParaRPr lang="en-US" dirty="0"/>
          </a:p>
          <a:p>
            <a:r>
              <a:rPr lang="en-US" dirty="0"/>
              <a:t>Attackers can now remotely access systems</a:t>
            </a:r>
          </a:p>
          <a:p>
            <a:r>
              <a:rPr lang="en-US" dirty="0"/>
              <a:t>Accessing desktops in this manner is not unusual for IT support staff</a:t>
            </a:r>
          </a:p>
          <a:p>
            <a:r>
              <a:rPr lang="en-US" dirty="0"/>
              <a:t>Remote control tools enable attackers to to execute programs, schedule tasks, and manage data collection on other systems</a:t>
            </a:r>
          </a:p>
          <a:p>
            <a:r>
              <a:rPr lang="en-US" dirty="0">
                <a:solidFill>
                  <a:srgbClr val="37424A"/>
                </a:solidFill>
              </a:rPr>
              <a:t>Tools and techniques used for this purpose include remote desktop tools, </a:t>
            </a:r>
            <a:r>
              <a:rPr lang="en-US" dirty="0" err="1">
                <a:solidFill>
                  <a:srgbClr val="37424A"/>
                </a:solidFill>
              </a:rPr>
              <a:t>PsExec</a:t>
            </a:r>
            <a:r>
              <a:rPr lang="en-US" dirty="0">
                <a:solidFill>
                  <a:srgbClr val="37424A"/>
                </a:solidFill>
              </a:rPr>
              <a:t>, and Windows Management Instrumentation (WMI)</a:t>
            </a:r>
          </a:p>
          <a:p>
            <a:r>
              <a:rPr lang="en-US" dirty="0">
                <a:solidFill>
                  <a:srgbClr val="37424A"/>
                </a:solidFill>
              </a:rPr>
              <a:t>Note that these tools are not the only mechanisms used by threat actors in lateral movement</a:t>
            </a:r>
          </a:p>
          <a:p>
            <a:pPr marL="0" indent="0">
              <a:buNone/>
            </a:pPr>
            <a:endParaRPr lang="en-US" dirty="0"/>
          </a:p>
          <a:p>
            <a:pPr rtl="0"/>
            <a:r>
              <a:rPr lang="en-US" sz="1200" b="0" i="0" u="none" strike="noStrike" kern="1200" dirty="0">
                <a:solidFill>
                  <a:schemeClr val="tx1"/>
                </a:solidFill>
                <a:effectLst/>
                <a:latin typeface="+mn-lt"/>
                <a:ea typeface="+mn-ea"/>
                <a:cs typeface="+mn-cs"/>
              </a:rPr>
              <a:t>Finally, we get to the stage where the rubber hits the road. I am going to use the network data I enumerated from the victim as well as the credentials I just took to </a:t>
            </a:r>
            <a:r>
              <a:rPr lang="en-US" sz="1200" b="0" i="0" u="none" strike="noStrike" kern="1200" dirty="0" err="1">
                <a:solidFill>
                  <a:schemeClr val="tx1"/>
                </a:solidFill>
                <a:effectLst/>
                <a:latin typeface="+mn-lt"/>
                <a:ea typeface="+mn-ea"/>
                <a:cs typeface="+mn-cs"/>
              </a:rPr>
              <a:t>PsExec</a:t>
            </a:r>
            <a:r>
              <a:rPr lang="en-US" sz="1200" b="0" i="0" u="none" strike="noStrike" kern="1200" dirty="0">
                <a:solidFill>
                  <a:schemeClr val="tx1"/>
                </a:solidFill>
                <a:effectLst/>
                <a:latin typeface="+mn-lt"/>
                <a:ea typeface="+mn-ea"/>
                <a:cs typeface="+mn-cs"/>
              </a:rPr>
              <a:t> into another system on the network. </a:t>
            </a:r>
            <a:r>
              <a:rPr lang="en-US" sz="1200" b="0" i="0" u="none" strike="noStrike" kern="1200" dirty="0" err="1">
                <a:solidFill>
                  <a:schemeClr val="tx1"/>
                </a:solidFill>
                <a:effectLst/>
                <a:latin typeface="+mn-lt"/>
                <a:ea typeface="+mn-ea"/>
                <a:cs typeface="+mn-cs"/>
              </a:rPr>
              <a:t>PsExec</a:t>
            </a:r>
            <a:r>
              <a:rPr lang="en-US" sz="1200" b="0" i="0" u="none" strike="noStrike" kern="1200" dirty="0">
                <a:solidFill>
                  <a:schemeClr val="tx1"/>
                </a:solidFill>
                <a:effectLst/>
                <a:latin typeface="+mn-lt"/>
                <a:ea typeface="+mn-ea"/>
                <a:cs typeface="+mn-cs"/>
              </a:rPr>
              <a:t> is a </a:t>
            </a:r>
            <a:r>
              <a:rPr lang="en-US" sz="1200" b="0" i="0" u="none" strike="noStrike" kern="1200" dirty="0" err="1">
                <a:solidFill>
                  <a:schemeClr val="tx1"/>
                </a:solidFill>
                <a:effectLst/>
                <a:latin typeface="+mn-lt"/>
                <a:ea typeface="+mn-ea"/>
                <a:cs typeface="+mn-cs"/>
              </a:rPr>
              <a:t>Sysinternals</a:t>
            </a:r>
            <a:r>
              <a:rPr lang="en-US" sz="1200" b="0" i="0" u="none" strike="noStrike" kern="1200" dirty="0">
                <a:solidFill>
                  <a:schemeClr val="tx1"/>
                </a:solidFill>
                <a:effectLst/>
                <a:latin typeface="+mn-lt"/>
                <a:ea typeface="+mn-ea"/>
                <a:cs typeface="+mn-cs"/>
              </a:rPr>
              <a:t> tool that is signed by Microsoft and commonly exists in enterprise environments for legitimate administrative work. This tool gives me full CLI access to a target system so that I can use that remote system while the authorized user is using it without them being the wiser. Once on that system, I will try to reach my goal of stealing information or I will start the attack lifecycle again at the recon stage and repeat it on more systems in the environment until I achieve my goals.</a:t>
            </a:r>
            <a:endParaRPr lang="en-US" b="0" dirty="0">
              <a:effectLst/>
            </a:endParaRPr>
          </a:p>
          <a:p>
            <a:pPr rtl="0" fontAlgn="base"/>
            <a:r>
              <a:rPr lang="en-US" b="0" dirty="0">
                <a:effectLst/>
              </a:rPr>
              <a:t/>
            </a:r>
            <a:br>
              <a:rPr lang="en-US" b="0" dirty="0">
                <a:effectLst/>
              </a:rPr>
            </a:br>
            <a:r>
              <a:rPr lang="en-US" sz="1200" b="0" i="0" u="none" strike="noStrike" kern="1200" dirty="0">
                <a:solidFill>
                  <a:schemeClr val="tx1"/>
                </a:solidFill>
                <a:effectLst/>
                <a:latin typeface="+mn-lt"/>
                <a:ea typeface="+mn-ea"/>
                <a:cs typeface="+mn-cs"/>
              </a:rPr>
              <a:t>I can now remotely access desktops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Accessing desktops in this manner is not unusual for IT support staff</a:t>
            </a:r>
          </a:p>
          <a:p>
            <a:pPr lvl="1" rtl="0" fontAlgn="base"/>
            <a:r>
              <a:rPr lang="en-US" sz="1200" b="0" i="0" u="none" strike="noStrike" kern="1200" dirty="0">
                <a:solidFill>
                  <a:schemeClr val="tx1"/>
                </a:solidFill>
                <a:effectLst/>
                <a:latin typeface="+mn-lt"/>
                <a:ea typeface="+mn-ea"/>
                <a:cs typeface="+mn-cs"/>
              </a:rPr>
              <a:t>Remote access will therefore not be readily associated with an ongoing attack</a:t>
            </a:r>
          </a:p>
          <a:p>
            <a:pPr rtl="0" fontAlgn="base"/>
            <a:r>
              <a:rPr lang="en-US" sz="1200" b="0" i="0" u="none" strike="noStrike" kern="1200" dirty="0">
                <a:solidFill>
                  <a:schemeClr val="tx1"/>
                </a:solidFill>
                <a:effectLst/>
                <a:latin typeface="+mn-lt"/>
                <a:ea typeface="+mn-ea"/>
                <a:cs typeface="+mn-cs"/>
              </a:rPr>
              <a:t>Attackers may also gather domain credentials to log into systems, servers, and switches</a:t>
            </a:r>
          </a:p>
          <a:p>
            <a:pPr lvl="1" rtl="0" fontAlgn="base"/>
            <a:r>
              <a:rPr lang="en-US" sz="1200" b="0" i="0" u="none" strike="noStrike" kern="1200" dirty="0">
                <a:solidFill>
                  <a:schemeClr val="tx1"/>
                </a:solidFill>
                <a:effectLst/>
                <a:latin typeface="+mn-lt"/>
                <a:ea typeface="+mn-ea"/>
                <a:cs typeface="+mn-cs"/>
              </a:rPr>
              <a:t>Because of password reuse by users</a:t>
            </a:r>
          </a:p>
          <a:p>
            <a:pPr rtl="0" fontAlgn="base"/>
            <a:r>
              <a:rPr lang="en-US" sz="1200" b="0" i="0" u="none" strike="noStrike" kern="1200" dirty="0">
                <a:solidFill>
                  <a:schemeClr val="tx1"/>
                </a:solidFill>
                <a:effectLst/>
                <a:latin typeface="+mn-lt"/>
                <a:ea typeface="+mn-ea"/>
                <a:cs typeface="+mn-cs"/>
              </a:rPr>
              <a:t>Remote control tools enable attackers to access other desktops in the network and perform actions like executing programs, scheduling tasks, and managing data collection on other systems</a:t>
            </a:r>
          </a:p>
          <a:p>
            <a:pPr lvl="1" rtl="0" fontAlgn="base"/>
            <a:r>
              <a:rPr lang="en-US" sz="1200" b="0" i="0" u="none" strike="noStrike" kern="1200" dirty="0">
                <a:solidFill>
                  <a:schemeClr val="tx1"/>
                </a:solidFill>
                <a:effectLst/>
                <a:latin typeface="+mn-lt"/>
                <a:ea typeface="+mn-ea"/>
                <a:cs typeface="+mn-cs"/>
              </a:rPr>
              <a:t>Tools and techniques used for this purpose include remote desktop tools, </a:t>
            </a:r>
            <a:r>
              <a:rPr lang="en-US" sz="1200" b="0" i="0" u="none" strike="noStrike" kern="1200" dirty="0" err="1">
                <a:solidFill>
                  <a:schemeClr val="tx1"/>
                </a:solidFill>
                <a:effectLst/>
                <a:latin typeface="+mn-lt"/>
                <a:ea typeface="+mn-ea"/>
                <a:cs typeface="+mn-cs"/>
              </a:rPr>
              <a:t>PsExec</a:t>
            </a:r>
            <a:r>
              <a:rPr lang="en-US" sz="1200" b="0" i="0" u="none" strike="noStrike" kern="1200" dirty="0">
                <a:solidFill>
                  <a:schemeClr val="tx1"/>
                </a:solidFill>
                <a:effectLst/>
                <a:latin typeface="+mn-lt"/>
                <a:ea typeface="+mn-ea"/>
                <a:cs typeface="+mn-cs"/>
              </a:rPr>
              <a:t>, and Windows Management Instrumentation (WMI). </a:t>
            </a:r>
          </a:p>
          <a:p>
            <a:pPr lvl="1" rtl="0" fontAlgn="base"/>
            <a:r>
              <a:rPr lang="en-US" sz="1200" b="0" i="0" u="none" strike="noStrike" kern="1200" dirty="0">
                <a:solidFill>
                  <a:schemeClr val="tx1"/>
                </a:solidFill>
                <a:effectLst/>
                <a:latin typeface="+mn-lt"/>
                <a:ea typeface="+mn-ea"/>
                <a:cs typeface="+mn-cs"/>
              </a:rPr>
              <a:t>Note that these tools are not the only mechanisms used by threat actors in lateral movement.</a:t>
            </a:r>
          </a:p>
          <a:p>
            <a:endParaRPr lang="en-US" dirty="0"/>
          </a:p>
          <a:p>
            <a:pPr marL="0" indent="0">
              <a:buNone/>
            </a:pPr>
            <a:endParaRPr lang="en-US" dirty="0"/>
          </a:p>
          <a:p>
            <a:pPr marL="0" indent="0">
              <a:buNone/>
            </a:pPr>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99B46C46-CD8A-7C43-88E8-87EEC4EDD16A}" type="slidenum">
              <a:rPr lang="en-US" smtClean="0"/>
              <a:t>8</a:t>
            </a:fld>
            <a:endParaRPr lang="en-US"/>
          </a:p>
        </p:txBody>
      </p:sp>
    </p:spTree>
    <p:extLst>
      <p:ext uri="{BB962C8B-B14F-4D97-AF65-F5344CB8AC3E}">
        <p14:creationId xmlns:p14="http://schemas.microsoft.com/office/powerpoint/2010/main" val="28613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211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8185E81-2BD5-1046-A734-E7113F6990C5}" type="slidenum">
              <a:rPr lang="en-US" smtClean="0"/>
              <a:pPr>
                <a:defRPr/>
              </a:pPr>
              <a:t>22</a:t>
            </a:fld>
            <a:endParaRPr lang="en-US"/>
          </a:p>
        </p:txBody>
      </p:sp>
    </p:spTree>
    <p:extLst>
      <p:ext uri="{BB962C8B-B14F-4D97-AF65-F5344CB8AC3E}">
        <p14:creationId xmlns:p14="http://schemas.microsoft.com/office/powerpoint/2010/main" val="1111067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760" y="3854119"/>
            <a:ext cx="5959195" cy="1687647"/>
          </a:xfrm>
        </p:spPr>
        <p:txBody>
          <a:bodyPr anchor="t"/>
          <a:lstStyle>
            <a:lvl1pPr>
              <a:lnSpc>
                <a:spcPct val="90000"/>
              </a:lnSpc>
              <a:defRPr sz="4300" b="1">
                <a:solidFill>
                  <a:srgbClr val="37424A"/>
                </a:solidFill>
              </a:defRPr>
            </a:lvl1pPr>
          </a:lstStyle>
          <a:p>
            <a:r>
              <a:rPr lang="en-US" dirty="0"/>
              <a:t>CLICK TO EDIT MASTER TITLE STYLE</a:t>
            </a:r>
          </a:p>
        </p:txBody>
      </p:sp>
      <p:sp>
        <p:nvSpPr>
          <p:cNvPr id="3" name="Subtitle 2"/>
          <p:cNvSpPr>
            <a:spLocks noGrp="1"/>
          </p:cNvSpPr>
          <p:nvPr>
            <p:ph type="subTitle" idx="1"/>
          </p:nvPr>
        </p:nvSpPr>
        <p:spPr>
          <a:xfrm>
            <a:off x="714760" y="5206373"/>
            <a:ext cx="4954781" cy="1120649"/>
          </a:xfrm>
        </p:spPr>
        <p:txBody>
          <a:bodyPr anchor="t">
            <a:normAutofit/>
          </a:bodyPr>
          <a:lstStyle>
            <a:lvl1pPr marL="0" indent="0" algn="l">
              <a:buNone/>
              <a:defRPr sz="1900">
                <a:solidFill>
                  <a:srgbClr val="37424A"/>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517" y="3049374"/>
            <a:ext cx="1602027" cy="525959"/>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746" y="194457"/>
            <a:ext cx="10991655" cy="1143000"/>
          </a:xfrm>
        </p:spPr>
        <p:txBody>
          <a:bodyPr>
            <a:normAutofit/>
          </a:bodyPr>
          <a:lstStyle>
            <a:lvl1pPr>
              <a:defRPr sz="3200" b="1">
                <a:solidFill>
                  <a:schemeClr val="tx1"/>
                </a:solidFill>
                <a:latin typeface="Roboto" charset="0"/>
                <a:ea typeface="Roboto" charset="0"/>
                <a:cs typeface="Roboto" charset="0"/>
              </a:defRPr>
            </a:lvl1pPr>
          </a:lstStyle>
          <a:p>
            <a:r>
              <a:rPr lang="en-US" dirty="0"/>
              <a:t>Click to edit master title style</a:t>
            </a:r>
          </a:p>
        </p:txBody>
      </p:sp>
      <p:sp>
        <p:nvSpPr>
          <p:cNvPr id="3" name="Content Placeholder 2"/>
          <p:cNvSpPr>
            <a:spLocks noGrp="1"/>
          </p:cNvSpPr>
          <p:nvPr>
            <p:ph idx="1"/>
          </p:nvPr>
        </p:nvSpPr>
        <p:spPr>
          <a:xfrm>
            <a:off x="609600" y="1349519"/>
            <a:ext cx="10972800" cy="4880593"/>
          </a:xfrm>
        </p:spPr>
        <p:txBody>
          <a:bodyPr>
            <a:normAutofit/>
          </a:bodyPr>
          <a:lstStyle>
            <a:lvl1pPr marL="306903" indent="-306903">
              <a:buSzPct val="100000"/>
              <a:buFontTx/>
              <a:buBlip>
                <a:blip r:embed="rId3"/>
              </a:buBlip>
              <a:defRPr sz="2100">
                <a:solidFill>
                  <a:schemeClr val="tx1"/>
                </a:solidFill>
                <a:latin typeface="Roboto" charset="0"/>
                <a:ea typeface="Roboto" charset="0"/>
                <a:cs typeface="Roboto" charset="0"/>
              </a:defRPr>
            </a:lvl1pPr>
            <a:lvl2pPr marL="912239" indent="-302668">
              <a:buSzPct val="100000"/>
              <a:buFontTx/>
              <a:buBlip>
                <a:blip r:embed="rId4"/>
              </a:buBlip>
              <a:defRPr sz="2100">
                <a:solidFill>
                  <a:schemeClr val="tx1"/>
                </a:solidFill>
                <a:latin typeface="Roboto" charset="0"/>
                <a:ea typeface="Roboto" charset="0"/>
                <a:cs typeface="Roboto" charset="0"/>
              </a:defRPr>
            </a:lvl2pPr>
            <a:lvl3pPr marL="1523925" indent="-304784">
              <a:buSzPct val="100000"/>
              <a:buFontTx/>
              <a:buBlip>
                <a:blip r:embed="rId4"/>
              </a:buBlip>
              <a:defRPr sz="2100">
                <a:solidFill>
                  <a:schemeClr val="tx1"/>
                </a:solidFill>
                <a:latin typeface="Roboto" charset="0"/>
                <a:ea typeface="Roboto" charset="0"/>
                <a:cs typeface="Roboto" charset="0"/>
              </a:defRPr>
            </a:lvl3pPr>
            <a:lvl4pPr marL="2133493" indent="-304784">
              <a:buSzPct val="70000"/>
              <a:buFontTx/>
              <a:buBlip>
                <a:blip r:embed="rId5"/>
              </a:buBlip>
              <a:defRPr sz="2400">
                <a:solidFill>
                  <a:schemeClr val="tx1"/>
                </a:solidFill>
              </a:defRPr>
            </a:lvl4pPr>
            <a:lvl5pPr marL="2743062" indent="-304784">
              <a:buSzPct val="70000"/>
              <a:buFontTx/>
              <a:buBlip>
                <a:blip r:embed="rId5"/>
              </a:buBlip>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1219" y="633991"/>
            <a:ext cx="791183" cy="259752"/>
          </a:xfrm>
          <a:prstGeom prst="rect">
            <a:avLst/>
          </a:prstGeom>
        </p:spPr>
      </p:pic>
      <p:sp>
        <p:nvSpPr>
          <p:cNvPr id="8" name="Slide Number Placeholder 5"/>
          <p:cNvSpPr txBox="1">
            <a:spLocks/>
          </p:cNvSpPr>
          <p:nvPr/>
        </p:nvSpPr>
        <p:spPr>
          <a:xfrm>
            <a:off x="460178" y="6356352"/>
            <a:ext cx="5167857" cy="365125"/>
          </a:xfrm>
          <a:prstGeom prst="rect">
            <a:avLst/>
          </a:prstGeom>
        </p:spPr>
        <p:txBody>
          <a:bodyPr vert="horz" lIns="121917" tIns="60958" rIns="121917" bIns="60958" rtlCol="0" anchor="t"/>
          <a:lstStyle>
            <a:defPPr>
              <a:defRPr lang="en-US"/>
            </a:defPPr>
            <a:lvl1pPr marL="0" algn="l" defTabSz="457200" rtl="0" eaLnBrk="1" latinLnBrk="0" hangingPunct="1">
              <a:defRPr sz="10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300" dirty="0">
                <a:solidFill>
                  <a:schemeClr val="bg1">
                    <a:lumMod val="75000"/>
                  </a:schemeClr>
                </a:solidFill>
                <a:latin typeface="Roboto" charset="0"/>
                <a:ea typeface="Roboto" charset="0"/>
                <a:cs typeface="Roboto" charset="0"/>
              </a:rPr>
              <a:t>© 2018 Sqrrl Data, Inc. All rights reserved.</a:t>
            </a:r>
          </a:p>
          <a:p>
            <a:endParaRPr lang="en-US" sz="1300" dirty="0">
              <a:solidFill>
                <a:schemeClr val="bg1">
                  <a:lumMod val="75000"/>
                </a:schemeClr>
              </a:solidFill>
              <a:latin typeface="Roboto" charset="0"/>
              <a:ea typeface="Roboto" charset="0"/>
              <a:cs typeface="Roboto" charset="0"/>
            </a:endParaRPr>
          </a:p>
        </p:txBody>
      </p:sp>
      <p:sp>
        <p:nvSpPr>
          <p:cNvPr id="10" name="TextBox 9"/>
          <p:cNvSpPr txBox="1"/>
          <p:nvPr/>
        </p:nvSpPr>
        <p:spPr>
          <a:xfrm>
            <a:off x="9222339" y="6393182"/>
            <a:ext cx="2481980" cy="297455"/>
          </a:xfrm>
          <a:prstGeom prst="rect">
            <a:avLst/>
          </a:prstGeom>
          <a:noFill/>
        </p:spPr>
        <p:txBody>
          <a:bodyPr wrap="square" lIns="91438" tIns="45719" rIns="91438" bIns="45719" rtlCol="0">
            <a:spAutoFit/>
          </a:bodyPr>
          <a:lstStyle/>
          <a:p>
            <a:pPr algn="r"/>
            <a:fld id="{D8E931ED-62CA-464A-991D-E379A20022F2}" type="slidenum">
              <a:rPr lang="en-US" sz="1300" smtClean="0">
                <a:solidFill>
                  <a:schemeClr val="bg1">
                    <a:lumMod val="75000"/>
                  </a:schemeClr>
                </a:solidFill>
                <a:latin typeface="Roboto" charset="0"/>
                <a:ea typeface="Roboto" charset="0"/>
                <a:cs typeface="Roboto" charset="0"/>
              </a:rPr>
              <a:pPr algn="r"/>
              <a:t>‹#›</a:t>
            </a:fld>
            <a:endParaRPr lang="en-US" sz="1300" dirty="0">
              <a:solidFill>
                <a:schemeClr val="bg1">
                  <a:lumMod val="75000"/>
                </a:schemeClr>
              </a:solidFill>
              <a:latin typeface="Roboto" charset="0"/>
              <a:ea typeface="Roboto" charset="0"/>
              <a:cs typeface="Roboto" charset="0"/>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29368" y="2282541"/>
            <a:ext cx="7533267" cy="2133139"/>
          </a:xfrm>
        </p:spPr>
        <p:txBody>
          <a:bodyPr anchor="ctr">
            <a:normAutofit/>
          </a:bodyPr>
          <a:lstStyle>
            <a:lvl1pPr algn="ctr">
              <a:lnSpc>
                <a:spcPct val="90000"/>
              </a:lnSpc>
              <a:defRPr sz="4400" b="1" cap="all">
                <a:solidFill>
                  <a:schemeClr val="bg1">
                    <a:lumMod val="95000"/>
                  </a:schemeClr>
                </a:solidFill>
                <a:latin typeface="Roboto" charset="0"/>
                <a:ea typeface="Roboto" charset="0"/>
                <a:cs typeface="Roboto" charset="0"/>
              </a:defRPr>
            </a:lvl1pPr>
          </a:lstStyle>
          <a:p>
            <a:r>
              <a:rPr lang="en-US" dirty="0"/>
              <a:t>Click to edit Master title style</a:t>
            </a:r>
          </a:p>
        </p:txBody>
      </p:sp>
      <p:grpSp>
        <p:nvGrpSpPr>
          <p:cNvPr id="12" name="Group 11"/>
          <p:cNvGrpSpPr/>
          <p:nvPr/>
        </p:nvGrpSpPr>
        <p:grpSpPr>
          <a:xfrm>
            <a:off x="5620035" y="4582608"/>
            <a:ext cx="951935" cy="159584"/>
            <a:chOff x="4085856" y="3250584"/>
            <a:chExt cx="713951" cy="108807"/>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915" y="3250584"/>
              <a:ext cx="103832" cy="10880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975" y="3250584"/>
              <a:ext cx="103832" cy="10880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856" y="3250584"/>
              <a:ext cx="103832" cy="108807"/>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5" name="Footer Placeholder 4"/>
          <p:cNvSpPr>
            <a:spLocks noGrp="1"/>
          </p:cNvSpPr>
          <p:nvPr>
            <p:ph type="ftr" sz="quarter" idx="14"/>
          </p:nvPr>
        </p:nvSpPr>
        <p:spPr>
          <a:xfrm>
            <a:off x="609602" y="6436784"/>
            <a:ext cx="6000751" cy="421216"/>
          </a:xfrm>
          <a:prstGeom prst="rect">
            <a:avLst/>
          </a:prstGeom>
        </p:spPr>
        <p:txBody>
          <a:bodyPr lIns="91438" tIns="45719" rIns="91438" bIns="45719"/>
          <a:lstStyle>
            <a:lvl1pPr>
              <a:defRPr/>
            </a:lvl1pPr>
          </a:lstStyle>
          <a:p>
            <a:endParaRPr lang="en-US"/>
          </a:p>
        </p:txBody>
      </p:sp>
      <p:sp>
        <p:nvSpPr>
          <p:cNvPr id="6" name="Slide Number Placeholder 5"/>
          <p:cNvSpPr>
            <a:spLocks noGrp="1"/>
          </p:cNvSpPr>
          <p:nvPr>
            <p:ph type="sldNum" sz="quarter" idx="15"/>
          </p:nvPr>
        </p:nvSpPr>
        <p:spPr>
          <a:xfrm>
            <a:off x="8737600" y="6436786"/>
            <a:ext cx="2844800" cy="366183"/>
          </a:xfrm>
          <a:prstGeom prst="rect">
            <a:avLst/>
          </a:prstGeom>
        </p:spPr>
        <p:txBody>
          <a:bodyPr lIns="91438" tIns="45719" rIns="91438" bIns="45719"/>
          <a:lstStyle>
            <a:lvl1pPr>
              <a:defRPr/>
            </a:lvl1pPr>
          </a:lstStyle>
          <a:p>
            <a:fld id="{6974B9DD-0D0F-A240-894F-B11BAD8BCD10}" type="slidenum">
              <a:rPr lang="en-US" smtClean="0"/>
              <a:t>‹#›</a:t>
            </a:fld>
            <a:endParaRPr lang="en-US"/>
          </a:p>
        </p:txBody>
      </p:sp>
      <p:sp>
        <p:nvSpPr>
          <p:cNvPr id="8" name="Subtitle 2"/>
          <p:cNvSpPr>
            <a:spLocks noGrp="1"/>
          </p:cNvSpPr>
          <p:nvPr>
            <p:ph type="subTitle" idx="1" hasCustomPrompt="1"/>
          </p:nvPr>
        </p:nvSpPr>
        <p:spPr bwMode="black">
          <a:xfrm>
            <a:off x="438912"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mj-lt"/>
                <a:cs typeface="HP Simplified"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noProof="0" dirty="0"/>
              <a:t>Click to edit master subtitle style</a:t>
            </a:r>
          </a:p>
        </p:txBody>
      </p:sp>
      <p:sp>
        <p:nvSpPr>
          <p:cNvPr id="9" name="Title 6"/>
          <p:cNvSpPr>
            <a:spLocks noGrp="1"/>
          </p:cNvSpPr>
          <p:nvPr>
            <p:ph type="title" hasCustomPrompt="1"/>
          </p:nvPr>
        </p:nvSpPr>
        <p:spPr bwMode="black">
          <a:xfrm>
            <a:off x="438912" y="313419"/>
            <a:ext cx="10822941" cy="574516"/>
          </a:xfrm>
          <a:prstGeom prst="rect">
            <a:avLst/>
          </a:prstGeom>
        </p:spPr>
        <p:txBody>
          <a:bodyPr wrap="square">
            <a:noAutofit/>
          </a:bodyPr>
          <a:lstStyle>
            <a:lvl1pPr>
              <a:defRPr sz="3700" b="1" i="0">
                <a:solidFill>
                  <a:srgbClr val="000000"/>
                </a:solidFill>
                <a:latin typeface="+mj-lt"/>
                <a:cs typeface="HP Simplified" pitchFamily="34" charset="0"/>
              </a:defRPr>
            </a:lvl1pPr>
          </a:lstStyle>
          <a:p>
            <a:r>
              <a:rPr lang="en-US" noProof="0" dirty="0"/>
              <a:t>Click to edit master title style</a:t>
            </a:r>
          </a:p>
        </p:txBody>
      </p:sp>
      <p:sp>
        <p:nvSpPr>
          <p:cNvPr id="10" name="Content Placeholder 5"/>
          <p:cNvSpPr>
            <a:spLocks noGrp="1"/>
          </p:cNvSpPr>
          <p:nvPr>
            <p:ph sz="quarter" idx="10"/>
          </p:nvPr>
        </p:nvSpPr>
        <p:spPr>
          <a:xfrm>
            <a:off x="438912" y="1584963"/>
            <a:ext cx="10826496" cy="4305300"/>
          </a:xfrm>
          <a:prstGeom prst="rect">
            <a:avLst/>
          </a:prstGeom>
        </p:spPr>
        <p:txBody>
          <a:bodyPr wrap="square">
            <a:noAutofit/>
          </a:bodyPr>
          <a:lstStyle>
            <a:lvl1pPr marL="228589" indent="-228589">
              <a:buFont typeface="HP Simplified" pitchFamily="34" charset="0"/>
              <a:buChar char="•"/>
              <a:defRPr sz="3200" b="0">
                <a:solidFill>
                  <a:schemeClr val="tx1"/>
                </a:solidFill>
                <a:latin typeface="+mj-lt"/>
              </a:defRPr>
            </a:lvl1pPr>
            <a:lvl2pPr marL="457178" indent="-228589">
              <a:buSzPct val="80000"/>
              <a:buFont typeface="HP Simplified" pitchFamily="34" charset="0"/>
              <a:buChar char="–"/>
              <a:defRPr sz="3200">
                <a:solidFill>
                  <a:srgbClr val="000000"/>
                </a:solidFill>
                <a:latin typeface="+mj-lt"/>
              </a:defRPr>
            </a:lvl2pPr>
            <a:lvl3pPr marL="683650" indent="-226473">
              <a:defRPr sz="3200">
                <a:solidFill>
                  <a:srgbClr val="000000"/>
                </a:solidFill>
                <a:latin typeface="+mj-lt"/>
              </a:defRPr>
            </a:lvl3pPr>
            <a:lvl4pPr marL="920705" indent="-241289">
              <a:defRPr sz="3200">
                <a:solidFill>
                  <a:srgbClr val="000000"/>
                </a:solidFill>
                <a:latin typeface="+mj-lt"/>
              </a:defRPr>
            </a:lvl4pPr>
            <a:lvl5pPr marL="1111195" indent="-201074">
              <a:defRPr sz="3200">
                <a:solidFill>
                  <a:srgbClr val="000000"/>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65721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txStyles>
    <p:titleStyle>
      <a:lvl1pPr algn="l" defTabSz="609570" rtl="0" eaLnBrk="1" latinLnBrk="0" hangingPunct="1">
        <a:spcBef>
          <a:spcPct val="0"/>
        </a:spcBef>
        <a:buNone/>
        <a:defRPr sz="3700" kern="1200">
          <a:solidFill>
            <a:schemeClr val="bg1">
              <a:lumMod val="95000"/>
            </a:schemeClr>
          </a:solidFill>
          <a:latin typeface="+mj-lt"/>
          <a:ea typeface="+mj-ea"/>
          <a:cs typeface="+mj-cs"/>
        </a:defRPr>
      </a:lvl1pPr>
    </p:titleStyle>
    <p:bodyStyle>
      <a:lvl1pPr marL="457178" indent="-457178" algn="l" defTabSz="609570" rtl="0" eaLnBrk="1" latinLnBrk="0" hangingPunct="1">
        <a:spcBef>
          <a:spcPct val="20000"/>
        </a:spcBef>
        <a:buFont typeface="Arial"/>
        <a:buChar char="•"/>
        <a:defRPr sz="3200" kern="1200">
          <a:solidFill>
            <a:schemeClr val="bg1">
              <a:lumMod val="95000"/>
            </a:schemeClr>
          </a:solidFill>
          <a:latin typeface="+mn-lt"/>
          <a:ea typeface="+mn-ea"/>
          <a:cs typeface="+mn-cs"/>
        </a:defRPr>
      </a:lvl1pPr>
      <a:lvl2pPr marL="990550" indent="-380981" algn="l" defTabSz="609570" rtl="0" eaLnBrk="1" latinLnBrk="0" hangingPunct="1">
        <a:spcBef>
          <a:spcPct val="20000"/>
        </a:spcBef>
        <a:buFont typeface="Arial"/>
        <a:buChar char="–"/>
        <a:defRPr sz="2700" kern="1200">
          <a:solidFill>
            <a:schemeClr val="bg1">
              <a:lumMod val="95000"/>
            </a:schemeClr>
          </a:solidFill>
          <a:latin typeface="+mn-lt"/>
          <a:ea typeface="+mn-ea"/>
          <a:cs typeface="+mn-cs"/>
        </a:defRPr>
      </a:lvl2pPr>
      <a:lvl3pPr marL="1523925" indent="-304784" algn="l" defTabSz="609570" rtl="0" eaLnBrk="1" latinLnBrk="0" hangingPunct="1">
        <a:spcBef>
          <a:spcPct val="20000"/>
        </a:spcBef>
        <a:buFont typeface="Arial"/>
        <a:buChar char="•"/>
        <a:defRPr sz="2400" kern="1200">
          <a:solidFill>
            <a:schemeClr val="bg1">
              <a:lumMod val="95000"/>
            </a:schemeClr>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bg1">
              <a:lumMod val="95000"/>
            </a:schemeClr>
          </a:solidFill>
          <a:latin typeface="+mn-lt"/>
          <a:ea typeface="+mn-ea"/>
          <a:cs typeface="+mn-cs"/>
        </a:defRPr>
      </a:lvl4pPr>
      <a:lvl5pPr marL="2743062" indent="-304784" algn="l" defTabSz="609570" rtl="0" eaLnBrk="1" latinLnBrk="0" hangingPunct="1">
        <a:spcBef>
          <a:spcPct val="20000"/>
        </a:spcBef>
        <a:buFont typeface="Arial"/>
        <a:buChar char="»"/>
        <a:defRPr sz="2700" kern="1200">
          <a:solidFill>
            <a:schemeClr val="bg1">
              <a:lumMod val="95000"/>
            </a:schemeClr>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emf"/><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760" y="3854118"/>
            <a:ext cx="5959195" cy="1352255"/>
          </a:xfrm>
        </p:spPr>
        <p:txBody>
          <a:bodyPr/>
          <a:lstStyle/>
          <a:p>
            <a:r>
              <a:rPr lang="en-US" dirty="0">
                <a:latin typeface="Roboto" charset="0"/>
                <a:ea typeface="Roboto" charset="0"/>
                <a:cs typeface="Roboto" charset="0"/>
              </a:rPr>
              <a:t>Threat Hunting for Lateral Movement</a:t>
            </a:r>
          </a:p>
        </p:txBody>
      </p:sp>
      <p:sp>
        <p:nvSpPr>
          <p:cNvPr id="3" name="Subtitle 2"/>
          <p:cNvSpPr>
            <a:spLocks noGrp="1"/>
          </p:cNvSpPr>
          <p:nvPr>
            <p:ph type="subTitle" idx="1"/>
          </p:nvPr>
        </p:nvSpPr>
        <p:spPr>
          <a:xfrm>
            <a:off x="714759" y="5309114"/>
            <a:ext cx="6647624" cy="1120649"/>
          </a:xfrm>
        </p:spPr>
        <p:txBody>
          <a:bodyPr/>
          <a:lstStyle/>
          <a:p>
            <a:r>
              <a:rPr lang="en-US" sz="1500" dirty="0">
                <a:solidFill>
                  <a:srgbClr val="4E4C4E"/>
                </a:solidFill>
                <a:latin typeface="Roboto" charset="0"/>
                <a:ea typeface="Roboto" charset="0"/>
                <a:cs typeface="Roboto" charset="0"/>
              </a:rPr>
              <a:t>Presented by: </a:t>
            </a:r>
            <a:r>
              <a:rPr lang="en-US" b="1" dirty="0">
                <a:latin typeface="Roboto" charset="0"/>
                <a:ea typeface="Roboto" charset="0"/>
                <a:cs typeface="Roboto" charset="0"/>
              </a:rPr>
              <a:t>Adam Fuchs </a:t>
            </a:r>
            <a:r>
              <a:rPr lang="en-US" dirty="0">
                <a:latin typeface="Roboto" charset="0"/>
                <a:ea typeface="Roboto" charset="0"/>
                <a:cs typeface="Roboto" charset="0"/>
              </a:rPr>
              <a:t>– CTO</a:t>
            </a:r>
          </a:p>
          <a:p>
            <a:r>
              <a:rPr lang="en-US" sz="1500" dirty="0">
                <a:solidFill>
                  <a:srgbClr val="4E4C4E"/>
                </a:solidFill>
                <a:latin typeface="Roboto" charset="0"/>
                <a:ea typeface="Roboto" charset="0"/>
                <a:cs typeface="Roboto" charset="0"/>
              </a:rPr>
              <a:t>Co-conspirator: </a:t>
            </a:r>
            <a:r>
              <a:rPr lang="en-US" b="1" dirty="0">
                <a:latin typeface="Roboto" charset="0"/>
                <a:ea typeface="Roboto" charset="0"/>
                <a:cs typeface="Roboto" charset="0"/>
              </a:rPr>
              <a:t>Ryan Nolette </a:t>
            </a:r>
            <a:r>
              <a:rPr lang="mr-IN" dirty="0">
                <a:latin typeface="Roboto" charset="0"/>
                <a:ea typeface="Roboto" charset="0"/>
                <a:cs typeface="Roboto" charset="0"/>
              </a:rPr>
              <a:t>–</a:t>
            </a:r>
            <a:r>
              <a:rPr lang="en-US" dirty="0">
                <a:latin typeface="Roboto" charset="0"/>
                <a:ea typeface="Roboto" charset="0"/>
                <a:cs typeface="Roboto" charset="0"/>
              </a:rPr>
              <a:t> Security Technologist and CCO</a:t>
            </a:r>
          </a:p>
        </p:txBody>
      </p:sp>
      <p:sp>
        <p:nvSpPr>
          <p:cNvPr id="4" name="TextBox 3"/>
          <p:cNvSpPr txBox="1"/>
          <p:nvPr/>
        </p:nvSpPr>
        <p:spPr>
          <a:xfrm>
            <a:off x="7362383" y="4716549"/>
            <a:ext cx="2909454" cy="384721"/>
          </a:xfrm>
          <a:prstGeom prst="rect">
            <a:avLst/>
          </a:prstGeom>
          <a:noFill/>
        </p:spPr>
        <p:txBody>
          <a:bodyPr wrap="square" rtlCol="0">
            <a:spAutoFit/>
          </a:bodyPr>
          <a:lstStyle/>
          <a:p>
            <a:r>
              <a:rPr lang="en-US"/>
              <a:t>Corgi Edition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383" y="5101270"/>
            <a:ext cx="1393473" cy="1651627"/>
          </a:xfrm>
          <a:prstGeom prst="rect">
            <a:avLst/>
          </a:prstGeom>
        </p:spPr>
      </p:pic>
    </p:spTree>
    <p:extLst>
      <p:ext uri="{BB962C8B-B14F-4D97-AF65-F5344CB8AC3E}">
        <p14:creationId xmlns:p14="http://schemas.microsoft.com/office/powerpoint/2010/main" val="2056724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746" y="1338881"/>
            <a:ext cx="4237287" cy="4714939"/>
          </a:xfrm>
        </p:spPr>
        <p:txBody>
          <a:bodyPr>
            <a:normAutofit/>
          </a:bodyPr>
          <a:lstStyle/>
          <a:p>
            <a:r>
              <a:rPr lang="en-US" dirty="0"/>
              <a:t>LM evidence comes from:</a:t>
            </a:r>
          </a:p>
          <a:p>
            <a:pPr lvl="1"/>
            <a:r>
              <a:rPr lang="en-US" dirty="0"/>
              <a:t>Windows Events</a:t>
            </a:r>
          </a:p>
          <a:p>
            <a:pPr lvl="1"/>
            <a:r>
              <a:rPr lang="en-US" dirty="0"/>
              <a:t>Syslog</a:t>
            </a:r>
          </a:p>
          <a:p>
            <a:pPr lvl="1"/>
            <a:r>
              <a:rPr lang="en-US" dirty="0"/>
              <a:t>VPN</a:t>
            </a:r>
          </a:p>
          <a:p>
            <a:pPr lvl="1"/>
            <a:r>
              <a:rPr lang="en-US" dirty="0"/>
              <a:t>Endpoint sensors</a:t>
            </a:r>
          </a:p>
          <a:p>
            <a:r>
              <a:rPr lang="en-US" dirty="0"/>
              <a:t>Primary fields:</a:t>
            </a:r>
          </a:p>
          <a:p>
            <a:pPr lvl="1"/>
            <a:r>
              <a:rPr lang="en-US" dirty="0"/>
              <a:t>Source</a:t>
            </a:r>
          </a:p>
          <a:p>
            <a:pPr lvl="1"/>
            <a:r>
              <a:rPr lang="en-US" dirty="0"/>
              <a:t>Destination</a:t>
            </a:r>
          </a:p>
          <a:p>
            <a:pPr lvl="1"/>
            <a:r>
              <a:rPr lang="en-US" dirty="0"/>
              <a:t>User</a:t>
            </a:r>
          </a:p>
          <a:p>
            <a:pPr lvl="1"/>
            <a:r>
              <a:rPr lang="en-US" dirty="0"/>
              <a:t>Time</a:t>
            </a:r>
          </a:p>
          <a:p>
            <a:r>
              <a:rPr lang="en-US" dirty="0"/>
              <a:t>Extra Information:</a:t>
            </a:r>
          </a:p>
        </p:txBody>
      </p:sp>
      <p:pic>
        <p:nvPicPr>
          <p:cNvPr id="25" name="Picture 24" descr="sample_login_event2.png"/>
          <p:cNvPicPr>
            <a:picLocks noChangeAspect="1"/>
          </p:cNvPicPr>
          <p:nvPr/>
        </p:nvPicPr>
        <p:blipFill rotWithShape="1">
          <a:blip r:embed="rId2">
            <a:extLst>
              <a:ext uri="{28A0092B-C50C-407E-A947-70E740481C1C}">
                <a14:useLocalDpi xmlns:a14="http://schemas.microsoft.com/office/drawing/2010/main" val="0"/>
              </a:ext>
            </a:extLst>
          </a:blip>
          <a:srcRect r="20108"/>
          <a:stretch/>
        </p:blipFill>
        <p:spPr>
          <a:xfrm>
            <a:off x="5631755" y="791909"/>
            <a:ext cx="5441036" cy="5471777"/>
          </a:xfrm>
          <a:prstGeom prst="rect">
            <a:avLst/>
          </a:prstGeom>
        </p:spPr>
      </p:pic>
      <p:sp>
        <p:nvSpPr>
          <p:cNvPr id="17" name="Title 1"/>
          <p:cNvSpPr txBox="1">
            <a:spLocks/>
          </p:cNvSpPr>
          <p:nvPr/>
        </p:nvSpPr>
        <p:spPr>
          <a:xfrm>
            <a:off x="590746" y="360901"/>
            <a:ext cx="10004983" cy="800081"/>
          </a:xfrm>
          <a:prstGeom prst="rect">
            <a:avLst/>
          </a:prstGeom>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3200" dirty="0">
                <a:latin typeface="Roboto" charset="0"/>
                <a:ea typeface="Roboto" charset="0"/>
                <a:cs typeface="Roboto" charset="0"/>
              </a:rPr>
              <a:t>Data</a:t>
            </a:r>
          </a:p>
        </p:txBody>
      </p:sp>
      <p:cxnSp>
        <p:nvCxnSpPr>
          <p:cNvPr id="9" name="Elbow Connector 8"/>
          <p:cNvCxnSpPr/>
          <p:nvPr/>
        </p:nvCxnSpPr>
        <p:spPr>
          <a:xfrm flipV="1">
            <a:off x="2574556" y="2791968"/>
            <a:ext cx="3228837" cy="1085088"/>
          </a:xfrm>
          <a:prstGeom prst="bentConnector3">
            <a:avLst>
              <a:gd name="adj1" fmla="val 4320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a:off x="3023616" y="4250335"/>
            <a:ext cx="2779776" cy="1530803"/>
          </a:xfrm>
          <a:prstGeom prst="bentConnector3">
            <a:avLst>
              <a:gd name="adj1" fmla="val 3377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p:cNvCxnSpPr/>
          <p:nvPr/>
        </p:nvCxnSpPr>
        <p:spPr>
          <a:xfrm flipV="1">
            <a:off x="2218944" y="3992934"/>
            <a:ext cx="3584448" cy="585828"/>
          </a:xfrm>
          <a:prstGeom prst="bentConnector3">
            <a:avLst>
              <a:gd name="adj1" fmla="val 65645"/>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p:nvPr/>
        </p:nvCxnSpPr>
        <p:spPr>
          <a:xfrm flipV="1">
            <a:off x="2255520" y="2098359"/>
            <a:ext cx="3547872" cy="2941760"/>
          </a:xfrm>
          <a:prstGeom prst="bentConnector3">
            <a:avLst>
              <a:gd name="adj1" fmla="val 56530"/>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p:nvPr/>
        </p:nvCxnSpPr>
        <p:spPr>
          <a:xfrm>
            <a:off x="3228097" y="5425440"/>
            <a:ext cx="2575297" cy="487680"/>
          </a:xfrm>
          <a:prstGeom prst="bentConnector3">
            <a:avLst>
              <a:gd name="adj1" fmla="val 64676"/>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p:cNvCxnSpPr/>
          <p:nvPr/>
        </p:nvCxnSpPr>
        <p:spPr>
          <a:xfrm>
            <a:off x="3228097" y="5420578"/>
            <a:ext cx="2575297" cy="88916"/>
          </a:xfrm>
          <a:prstGeom prst="bentConnector3">
            <a:avLst>
              <a:gd name="adj1" fmla="val 64676"/>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p:cNvCxnSpPr/>
          <p:nvPr/>
        </p:nvCxnSpPr>
        <p:spPr>
          <a:xfrm flipV="1">
            <a:off x="3228097" y="4693921"/>
            <a:ext cx="2575297" cy="726657"/>
          </a:xfrm>
          <a:prstGeom prst="bentConnector3">
            <a:avLst>
              <a:gd name="adj1" fmla="val 64676"/>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Elbow Connector 82"/>
          <p:cNvCxnSpPr/>
          <p:nvPr/>
        </p:nvCxnSpPr>
        <p:spPr>
          <a:xfrm flipV="1">
            <a:off x="3228097" y="3334513"/>
            <a:ext cx="2575297" cy="2086065"/>
          </a:xfrm>
          <a:prstGeom prst="bentConnector3">
            <a:avLst>
              <a:gd name="adj1" fmla="val 64676"/>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Elbow Connector 87"/>
          <p:cNvCxnSpPr/>
          <p:nvPr/>
        </p:nvCxnSpPr>
        <p:spPr>
          <a:xfrm flipV="1">
            <a:off x="4888994" y="2492293"/>
            <a:ext cx="938783" cy="864027"/>
          </a:xfrm>
          <a:prstGeom prst="bentConnector3">
            <a:avLst>
              <a:gd name="adj1" fmla="val 65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931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2482" y="3061973"/>
            <a:ext cx="5157215" cy="1717291"/>
          </a:xfrm>
          <a:prstGeom prst="rect">
            <a:avLst/>
          </a:prstGeom>
          <a:ln>
            <a:noFill/>
          </a:ln>
        </p:spPr>
        <p:style>
          <a:lnRef idx="2">
            <a:schemeClr val="dk1"/>
          </a:lnRef>
          <a:fillRef idx="1">
            <a:schemeClr val="lt1"/>
          </a:fillRef>
          <a:effectRef idx="0">
            <a:schemeClr val="dk1"/>
          </a:effectRef>
          <a:fontRef idx="minor">
            <a:schemeClr val="dk1"/>
          </a:fontRef>
        </p:style>
        <p:txBody>
          <a:bodyPr lIns="121914" tIns="60957" rIns="121914" bIns="60957" rtlCol="0" anchor="t"/>
          <a:lstStyle/>
          <a:p>
            <a:r>
              <a:rPr lang="en-US" sz="1500" b="1" dirty="0">
                <a:latin typeface="Roboto" charset="0"/>
                <a:ea typeface="Roboto" charset="0"/>
                <a:cs typeface="Roboto" charset="0"/>
              </a:rPr>
              <a:t>Target Specific Techniques</a:t>
            </a:r>
          </a:p>
          <a:p>
            <a:endParaRPr lang="en-US" sz="1500" b="1" dirty="0">
              <a:latin typeface="Roboto" charset="0"/>
              <a:ea typeface="Roboto" charset="0"/>
              <a:cs typeface="Roboto" charset="0"/>
            </a:endParaRPr>
          </a:p>
          <a:p>
            <a:pPr marL="838170" lvl="1" indent="-380981">
              <a:buFont typeface="Arial"/>
              <a:buChar char="•"/>
            </a:pPr>
            <a:r>
              <a:rPr lang="en-US" sz="1500" dirty="0">
                <a:latin typeface="Roboto" charset="0"/>
                <a:ea typeface="Roboto" charset="0"/>
                <a:cs typeface="Roboto" charset="0"/>
              </a:rPr>
              <a:t>e.g. Pass The Hash detection</a:t>
            </a:r>
          </a:p>
          <a:p>
            <a:pPr marL="838170" lvl="1" indent="-380981">
              <a:buFont typeface="Arial"/>
              <a:buChar char="•"/>
            </a:pPr>
            <a:r>
              <a:rPr lang="en-US" sz="1500" dirty="0">
                <a:latin typeface="Roboto" charset="0"/>
                <a:ea typeface="Roboto" charset="0"/>
                <a:cs typeface="Roboto" charset="0"/>
              </a:rPr>
              <a:t>Very specific means low false positives</a:t>
            </a:r>
          </a:p>
          <a:p>
            <a:pPr marL="838170" lvl="1" indent="-380981">
              <a:buFont typeface="Arial"/>
              <a:buChar char="•"/>
            </a:pPr>
            <a:r>
              <a:rPr lang="en-US" sz="1500" dirty="0">
                <a:latin typeface="Roboto" charset="0"/>
                <a:ea typeface="Roboto" charset="0"/>
                <a:cs typeface="Roboto" charset="0"/>
              </a:rPr>
              <a:t>May miss new techniques</a:t>
            </a:r>
          </a:p>
        </p:txBody>
      </p:sp>
      <p:sp>
        <p:nvSpPr>
          <p:cNvPr id="6" name="Rectangle 5"/>
          <p:cNvSpPr/>
          <p:nvPr/>
        </p:nvSpPr>
        <p:spPr>
          <a:xfrm>
            <a:off x="6986016" y="3061974"/>
            <a:ext cx="4657344" cy="1399580"/>
          </a:xfrm>
          <a:prstGeom prst="rect">
            <a:avLst/>
          </a:prstGeom>
          <a:ln>
            <a:noFill/>
          </a:ln>
        </p:spPr>
        <p:style>
          <a:lnRef idx="2">
            <a:schemeClr val="dk1"/>
          </a:lnRef>
          <a:fillRef idx="1">
            <a:schemeClr val="lt1"/>
          </a:fillRef>
          <a:effectRef idx="0">
            <a:schemeClr val="dk1"/>
          </a:effectRef>
          <a:fontRef idx="minor">
            <a:schemeClr val="dk1"/>
          </a:fontRef>
        </p:style>
        <p:txBody>
          <a:bodyPr lIns="121914" tIns="60957" rIns="121914" bIns="60957" rtlCol="0" anchor="t"/>
          <a:lstStyle/>
          <a:p>
            <a:r>
              <a:rPr lang="en-US" sz="1500" b="1" dirty="0">
                <a:latin typeface="Roboto" charset="0"/>
                <a:ea typeface="Roboto" charset="0"/>
                <a:cs typeface="Roboto" charset="0"/>
              </a:rPr>
              <a:t>Search for General Graph Patterns</a:t>
            </a:r>
          </a:p>
          <a:p>
            <a:endParaRPr lang="en-US" sz="1500" u="sng" dirty="0">
              <a:latin typeface="Roboto" charset="0"/>
              <a:ea typeface="Roboto" charset="0"/>
              <a:cs typeface="Roboto" charset="0"/>
            </a:endParaRPr>
          </a:p>
          <a:p>
            <a:pPr marL="380981" indent="-380981">
              <a:buFont typeface="Arial"/>
              <a:buChar char="•"/>
            </a:pPr>
            <a:r>
              <a:rPr lang="en-US" sz="1500" dirty="0">
                <a:latin typeface="Roboto" charset="0"/>
                <a:ea typeface="Roboto" charset="0"/>
                <a:cs typeface="Roboto" charset="0"/>
              </a:rPr>
              <a:t>Hard to hide from</a:t>
            </a:r>
          </a:p>
          <a:p>
            <a:pPr marL="380981" indent="-380981">
              <a:buFont typeface="Arial"/>
              <a:buChar char="•"/>
            </a:pPr>
            <a:r>
              <a:rPr lang="en-US" sz="1500" dirty="0">
                <a:latin typeface="Roboto" charset="0"/>
                <a:ea typeface="Roboto" charset="0"/>
                <a:cs typeface="Roboto" charset="0"/>
              </a:rPr>
              <a:t>May pick up unrelated similar patterns</a:t>
            </a:r>
          </a:p>
        </p:txBody>
      </p:sp>
      <p:sp>
        <p:nvSpPr>
          <p:cNvPr id="7" name="Left-Right Arrow 6"/>
          <p:cNvSpPr/>
          <p:nvPr/>
        </p:nvSpPr>
        <p:spPr>
          <a:xfrm>
            <a:off x="792480" y="2163687"/>
            <a:ext cx="10850880" cy="620317"/>
          </a:xfrm>
          <a:prstGeom prst="lef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
        <p:nvSpPr>
          <p:cNvPr id="3" name="TextBox 2"/>
          <p:cNvSpPr txBox="1"/>
          <p:nvPr/>
        </p:nvSpPr>
        <p:spPr>
          <a:xfrm>
            <a:off x="792482" y="1612995"/>
            <a:ext cx="4389119" cy="451403"/>
          </a:xfrm>
          <a:prstGeom prst="rect">
            <a:avLst/>
          </a:prstGeom>
          <a:noFill/>
        </p:spPr>
        <p:txBody>
          <a:bodyPr wrap="square" lIns="121914" tIns="60957" rIns="121914" bIns="60957" rtlCol="0">
            <a:spAutoFit/>
          </a:bodyPr>
          <a:lstStyle/>
          <a:p>
            <a:pPr algn="ctr"/>
            <a:r>
              <a:rPr lang="en-US" sz="2100" b="1" dirty="0">
                <a:latin typeface="Roboto" charset="0"/>
                <a:ea typeface="Roboto" charset="0"/>
                <a:cs typeface="Roboto" charset="0"/>
              </a:rPr>
              <a:t>Specialized</a:t>
            </a:r>
          </a:p>
        </p:txBody>
      </p:sp>
      <p:sp>
        <p:nvSpPr>
          <p:cNvPr id="8" name="TextBox 7"/>
          <p:cNvSpPr txBox="1"/>
          <p:nvPr/>
        </p:nvSpPr>
        <p:spPr>
          <a:xfrm>
            <a:off x="6986016" y="1612995"/>
            <a:ext cx="4657344" cy="451403"/>
          </a:xfrm>
          <a:prstGeom prst="rect">
            <a:avLst/>
          </a:prstGeom>
          <a:noFill/>
        </p:spPr>
        <p:txBody>
          <a:bodyPr wrap="square" lIns="121914" tIns="60957" rIns="121914" bIns="60957" rtlCol="0">
            <a:spAutoFit/>
          </a:bodyPr>
          <a:lstStyle/>
          <a:p>
            <a:pPr algn="ctr"/>
            <a:r>
              <a:rPr lang="en-US" sz="2100" b="1" dirty="0">
                <a:latin typeface="Roboto" charset="0"/>
                <a:ea typeface="Roboto" charset="0"/>
                <a:cs typeface="Roboto" charset="0"/>
              </a:rPr>
              <a:t>Generic</a:t>
            </a:r>
          </a:p>
        </p:txBody>
      </p:sp>
      <p:pic>
        <p:nvPicPr>
          <p:cNvPr id="9" name="Shape 415" descr="Screen Shot 2015-12-03 at 11.07.00 AM.png"/>
          <p:cNvPicPr preferRelativeResize="0"/>
          <p:nvPr/>
        </p:nvPicPr>
        <p:blipFill rotWithShape="1">
          <a:blip r:embed="rId2">
            <a:alphaModFix/>
          </a:blip>
          <a:srcRect l="5687" t="26518" r="12720" b="22167"/>
          <a:stretch/>
        </p:blipFill>
        <p:spPr>
          <a:xfrm>
            <a:off x="6674433" y="4595666"/>
            <a:ext cx="3880001" cy="1512849"/>
          </a:xfrm>
          <a:prstGeom prst="rect">
            <a:avLst/>
          </a:prstGeom>
          <a:noFill/>
          <a:ln>
            <a:noFill/>
          </a:ln>
        </p:spPr>
      </p:pic>
      <p:sp>
        <p:nvSpPr>
          <p:cNvPr id="10" name="Title 1"/>
          <p:cNvSpPr txBox="1">
            <a:spLocks/>
          </p:cNvSpPr>
          <p:nvPr/>
        </p:nvSpPr>
        <p:spPr>
          <a:xfrm>
            <a:off x="590746" y="360901"/>
            <a:ext cx="10004983" cy="800081"/>
          </a:xfrm>
          <a:prstGeom prst="rect">
            <a:avLst/>
          </a:prstGeom>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3200" dirty="0">
                <a:latin typeface="Roboto" charset="0"/>
                <a:ea typeface="Roboto" charset="0"/>
                <a:cs typeface="Roboto" charset="0"/>
              </a:rPr>
              <a:t>Abstraction Spectrum Trade-Off</a:t>
            </a:r>
          </a:p>
        </p:txBody>
      </p:sp>
    </p:spTree>
    <p:extLst>
      <p:ext uri="{BB962C8B-B14F-4D97-AF65-F5344CB8AC3E}">
        <p14:creationId xmlns:p14="http://schemas.microsoft.com/office/powerpoint/2010/main" val="2338794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415" descr="Screen Shot 2015-12-03 at 11.07.00 AM.png"/>
          <p:cNvPicPr preferRelativeResize="0"/>
          <p:nvPr/>
        </p:nvPicPr>
        <p:blipFill rotWithShape="1">
          <a:blip r:embed="rId2">
            <a:alphaModFix/>
          </a:blip>
          <a:srcRect l="5687" t="26518" r="12720" b="22167"/>
          <a:stretch/>
        </p:blipFill>
        <p:spPr>
          <a:xfrm>
            <a:off x="2304965" y="1969643"/>
            <a:ext cx="7170467" cy="2795832"/>
          </a:xfrm>
          <a:prstGeom prst="rect">
            <a:avLst/>
          </a:prstGeom>
          <a:noFill/>
          <a:ln>
            <a:noFill/>
          </a:ln>
        </p:spPr>
      </p:pic>
      <p:sp>
        <p:nvSpPr>
          <p:cNvPr id="6" name="Rectangular Callout 5"/>
          <p:cNvSpPr/>
          <p:nvPr/>
        </p:nvSpPr>
        <p:spPr>
          <a:xfrm>
            <a:off x="495830" y="3452388"/>
            <a:ext cx="2778457" cy="656317"/>
          </a:xfrm>
          <a:prstGeom prst="wedgeRectCallout">
            <a:avLst>
              <a:gd name="adj1" fmla="val 59302"/>
              <a:gd name="adj2" fmla="val -119537"/>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lIns="121914" tIns="60957" rIns="121914" bIns="60957" rtlCol="0" anchor="ctr"/>
          <a:lstStyle/>
          <a:p>
            <a:pPr algn="ctr"/>
            <a:r>
              <a:rPr lang="en-US" dirty="0"/>
              <a:t>(3) Rarely-Seen Logins</a:t>
            </a:r>
          </a:p>
        </p:txBody>
      </p:sp>
      <p:sp>
        <p:nvSpPr>
          <p:cNvPr id="7" name="Rectangular Callout 6"/>
          <p:cNvSpPr/>
          <p:nvPr/>
        </p:nvSpPr>
        <p:spPr>
          <a:xfrm>
            <a:off x="7657969" y="1560577"/>
            <a:ext cx="3922864" cy="828747"/>
          </a:xfrm>
          <a:prstGeom prst="wedgeRectCallout">
            <a:avLst>
              <a:gd name="adj1" fmla="val -40543"/>
              <a:gd name="adj2" fmla="val 192277"/>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lIns="121914" tIns="60957" rIns="121914" bIns="60957" rtlCol="0" anchor="ctr"/>
          <a:lstStyle/>
          <a:p>
            <a:pPr algn="ctr"/>
            <a:r>
              <a:rPr lang="en-US" dirty="0"/>
              <a:t>(4) Fan-outs, including failed logins </a:t>
            </a:r>
          </a:p>
        </p:txBody>
      </p:sp>
      <p:grpSp>
        <p:nvGrpSpPr>
          <p:cNvPr id="16" name="Group 15"/>
          <p:cNvGrpSpPr/>
          <p:nvPr/>
        </p:nvGrpSpPr>
        <p:grpSpPr>
          <a:xfrm>
            <a:off x="2887573" y="5028910"/>
            <a:ext cx="6310521" cy="1006084"/>
            <a:chOff x="2320030" y="3357681"/>
            <a:chExt cx="4732891" cy="754564"/>
          </a:xfrm>
          <a:effectLst/>
        </p:grpSpPr>
        <p:sp>
          <p:nvSpPr>
            <p:cNvPr id="8" name="Left Brace 7"/>
            <p:cNvSpPr/>
            <p:nvPr/>
          </p:nvSpPr>
          <p:spPr>
            <a:xfrm rot="16200000">
              <a:off x="4483002" y="1194709"/>
              <a:ext cx="406947" cy="4732891"/>
            </a:xfrm>
            <a:prstGeom prst="leftBrace">
              <a:avLst>
                <a:gd name="adj1" fmla="val 34195"/>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charset="0"/>
                <a:ea typeface="Roboto" charset="0"/>
                <a:cs typeface="Roboto" charset="0"/>
              </a:endParaRPr>
            </a:p>
          </p:txBody>
        </p:sp>
        <p:sp>
          <p:nvSpPr>
            <p:cNvPr id="10" name="TextBox 9"/>
            <p:cNvSpPr txBox="1"/>
            <p:nvPr/>
          </p:nvSpPr>
          <p:spPr>
            <a:xfrm>
              <a:off x="3188613" y="3823704"/>
              <a:ext cx="3410105" cy="288541"/>
            </a:xfrm>
            <a:prstGeom prst="rect">
              <a:avLst/>
            </a:prstGeom>
            <a:noFill/>
          </p:spPr>
          <p:txBody>
            <a:bodyPr wrap="none" rtlCol="0">
              <a:spAutoFit/>
            </a:bodyPr>
            <a:lstStyle/>
            <a:p>
              <a:r>
                <a:rPr lang="en-US" dirty="0">
                  <a:latin typeface="Roboto" charset="0"/>
                  <a:ea typeface="Roboto" charset="0"/>
                  <a:cs typeface="Roboto" charset="0"/>
                </a:rPr>
                <a:t>(2) Overall Timeframe in expected range</a:t>
              </a:r>
            </a:p>
          </p:txBody>
        </p:sp>
      </p:grpSp>
      <p:grpSp>
        <p:nvGrpSpPr>
          <p:cNvPr id="15" name="Group 14"/>
          <p:cNvGrpSpPr/>
          <p:nvPr/>
        </p:nvGrpSpPr>
        <p:grpSpPr>
          <a:xfrm>
            <a:off x="2622653" y="1837868"/>
            <a:ext cx="3156767" cy="1130065"/>
            <a:chOff x="2121342" y="964396"/>
            <a:chExt cx="2367575" cy="847549"/>
          </a:xfrm>
        </p:grpSpPr>
        <p:sp>
          <p:nvSpPr>
            <p:cNvPr id="11" name="Left Brace 10"/>
            <p:cNvSpPr/>
            <p:nvPr/>
          </p:nvSpPr>
          <p:spPr>
            <a:xfrm rot="5786296">
              <a:off x="3281630" y="604658"/>
              <a:ext cx="253060" cy="2161514"/>
            </a:xfrm>
            <a:prstGeom prst="leftBrace">
              <a:avLst>
                <a:gd name="adj1" fmla="val 3312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charset="0"/>
                <a:ea typeface="Roboto" charset="0"/>
                <a:cs typeface="Roboto" charset="0"/>
              </a:endParaRPr>
            </a:p>
          </p:txBody>
        </p:sp>
        <p:sp>
          <p:nvSpPr>
            <p:cNvPr id="12" name="TextBox 11"/>
            <p:cNvSpPr txBox="1"/>
            <p:nvPr/>
          </p:nvSpPr>
          <p:spPr>
            <a:xfrm>
              <a:off x="2121342" y="964396"/>
              <a:ext cx="2078213" cy="523220"/>
            </a:xfrm>
            <a:prstGeom prst="rect">
              <a:avLst/>
            </a:prstGeom>
            <a:noFill/>
          </p:spPr>
          <p:txBody>
            <a:bodyPr wrap="none" rtlCol="0">
              <a:spAutoFit/>
            </a:bodyPr>
            <a:lstStyle/>
            <a:p>
              <a:r>
                <a:rPr lang="en-US" dirty="0">
                  <a:latin typeface="Roboto" charset="0"/>
                  <a:ea typeface="Roboto" charset="0"/>
                  <a:cs typeface="Roboto" charset="0"/>
                </a:rPr>
                <a:t>(1) Expected Inter-login</a:t>
              </a:r>
            </a:p>
            <a:p>
              <a:r>
                <a:rPr lang="en-US" dirty="0">
                  <a:latin typeface="Roboto" charset="0"/>
                  <a:ea typeface="Roboto" charset="0"/>
                  <a:cs typeface="Roboto" charset="0"/>
                </a:rPr>
                <a:t> Time Distribution</a:t>
              </a:r>
            </a:p>
          </p:txBody>
        </p:sp>
      </p:grpSp>
      <p:grpSp>
        <p:nvGrpSpPr>
          <p:cNvPr id="17" name="Group 16"/>
          <p:cNvGrpSpPr/>
          <p:nvPr/>
        </p:nvGrpSpPr>
        <p:grpSpPr>
          <a:xfrm>
            <a:off x="9349557" y="2469998"/>
            <a:ext cx="2320088" cy="2226748"/>
            <a:chOff x="7166519" y="1438494"/>
            <a:chExt cx="1740066" cy="1670061"/>
          </a:xfrm>
          <a:effectLst/>
        </p:grpSpPr>
        <p:sp>
          <p:nvSpPr>
            <p:cNvPr id="13" name="Left Brace 12"/>
            <p:cNvSpPr/>
            <p:nvPr/>
          </p:nvSpPr>
          <p:spPr>
            <a:xfrm rot="10800000">
              <a:off x="7166519" y="1438494"/>
              <a:ext cx="253060" cy="1670061"/>
            </a:xfrm>
            <a:prstGeom prst="leftBrace">
              <a:avLst>
                <a:gd name="adj1" fmla="val 3312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charset="0"/>
                <a:ea typeface="Roboto" charset="0"/>
                <a:cs typeface="Roboto" charset="0"/>
              </a:endParaRPr>
            </a:p>
          </p:txBody>
        </p:sp>
        <p:sp>
          <p:nvSpPr>
            <p:cNvPr id="14" name="TextBox 13"/>
            <p:cNvSpPr txBox="1"/>
            <p:nvPr/>
          </p:nvSpPr>
          <p:spPr>
            <a:xfrm>
              <a:off x="7528984" y="2026671"/>
              <a:ext cx="1377601" cy="523220"/>
            </a:xfrm>
            <a:prstGeom prst="rect">
              <a:avLst/>
            </a:prstGeom>
            <a:noFill/>
          </p:spPr>
          <p:txBody>
            <a:bodyPr wrap="none" rtlCol="0">
              <a:spAutoFit/>
            </a:bodyPr>
            <a:lstStyle/>
            <a:p>
              <a:r>
                <a:rPr lang="en-US" dirty="0">
                  <a:latin typeface="Roboto" charset="0"/>
                  <a:ea typeface="Roboto" charset="0"/>
                  <a:cs typeface="Roboto" charset="0"/>
                </a:rPr>
                <a:t>(5) Not too big,</a:t>
              </a:r>
            </a:p>
            <a:p>
              <a:r>
                <a:rPr lang="en-US" dirty="0">
                  <a:latin typeface="Roboto" charset="0"/>
                  <a:ea typeface="Roboto" charset="0"/>
                  <a:cs typeface="Roboto" charset="0"/>
                </a:rPr>
                <a:t>Not too small</a:t>
              </a:r>
            </a:p>
          </p:txBody>
        </p:sp>
      </p:grpSp>
      <p:sp>
        <p:nvSpPr>
          <p:cNvPr id="18" name="Title 1"/>
          <p:cNvSpPr txBox="1">
            <a:spLocks/>
          </p:cNvSpPr>
          <p:nvPr/>
        </p:nvSpPr>
        <p:spPr>
          <a:xfrm>
            <a:off x="590746" y="360901"/>
            <a:ext cx="10004983" cy="800081"/>
          </a:xfrm>
          <a:prstGeom prst="rect">
            <a:avLst/>
          </a:prstGeom>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3200" dirty="0">
                <a:latin typeface="Roboto" charset="0"/>
                <a:ea typeface="Roboto" charset="0"/>
                <a:cs typeface="Roboto" charset="0"/>
              </a:rPr>
              <a:t>LM Graph Pattern Characteristics</a:t>
            </a:r>
          </a:p>
        </p:txBody>
      </p:sp>
    </p:spTree>
    <p:extLst>
      <p:ext uri="{BB962C8B-B14F-4D97-AF65-F5344CB8AC3E}">
        <p14:creationId xmlns:p14="http://schemas.microsoft.com/office/powerpoint/2010/main" val="296680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5" name="Shape 415" descr="Screen Shot 2015-12-03 at 11.07.00 AM.png"/>
          <p:cNvPicPr preferRelativeResize="0"/>
          <p:nvPr/>
        </p:nvPicPr>
        <p:blipFill rotWithShape="1">
          <a:blip r:embed="rId3">
            <a:alphaModFix/>
          </a:blip>
          <a:srcRect l="5687" t="26518" r="12720" b="22167"/>
          <a:stretch/>
        </p:blipFill>
        <p:spPr>
          <a:xfrm>
            <a:off x="2228592" y="3657769"/>
            <a:ext cx="6708144" cy="2615568"/>
          </a:xfrm>
          <a:prstGeom prst="rect">
            <a:avLst/>
          </a:prstGeom>
          <a:noFill/>
          <a:ln>
            <a:noFill/>
          </a:ln>
        </p:spPr>
      </p:pic>
      <p:sp>
        <p:nvSpPr>
          <p:cNvPr id="5" name="Title 1"/>
          <p:cNvSpPr txBox="1">
            <a:spLocks/>
          </p:cNvSpPr>
          <p:nvPr/>
        </p:nvSpPr>
        <p:spPr>
          <a:xfrm>
            <a:off x="590746" y="360901"/>
            <a:ext cx="10004983" cy="800081"/>
          </a:xfrm>
          <a:prstGeom prst="rect">
            <a:avLst/>
          </a:prstGeom>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3200" dirty="0">
                <a:latin typeface="Roboto" charset="0"/>
                <a:ea typeface="Roboto" charset="0"/>
                <a:cs typeface="Roboto" charset="0"/>
              </a:rPr>
              <a:t>Lateral Movement Strategy</a:t>
            </a:r>
          </a:p>
        </p:txBody>
      </p:sp>
      <p:sp>
        <p:nvSpPr>
          <p:cNvPr id="7" name="Content Placeholder 2"/>
          <p:cNvSpPr txBox="1">
            <a:spLocks/>
          </p:cNvSpPr>
          <p:nvPr/>
        </p:nvSpPr>
        <p:spPr>
          <a:xfrm>
            <a:off x="590747" y="1343640"/>
            <a:ext cx="11101383" cy="2472456"/>
          </a:xfrm>
          <a:prstGeom prst="rect">
            <a:avLst/>
          </a:prstGeom>
        </p:spPr>
        <p:txBody>
          <a:bodyPr vert="horz" lIns="91438" tIns="45719" rIns="91438" bIns="45719" numCol="1" spcCol="179996" rtlCol="0">
            <a:noAutofit/>
          </a:bodyPr>
          <a:lstStyle>
            <a:lvl1pPr marL="306910" indent="-306910" algn="l" defTabSz="609585" rtl="0" eaLnBrk="1" latinLnBrk="0" hangingPunct="1">
              <a:spcBef>
                <a:spcPct val="20000"/>
              </a:spcBef>
              <a:buSzPct val="100000"/>
              <a:buFontTx/>
              <a:buBlip>
                <a:blip r:embed="rId4"/>
              </a:buBlip>
              <a:defRPr sz="2100" kern="1200">
                <a:solidFill>
                  <a:schemeClr val="tx1"/>
                </a:solidFill>
                <a:latin typeface="Roboto" charset="0"/>
                <a:ea typeface="Roboto" charset="0"/>
                <a:cs typeface="Roboto" charset="0"/>
              </a:defRPr>
            </a:lvl1pPr>
            <a:lvl2pPr marL="912261" indent="-302676" algn="l" defTabSz="609585" rtl="0" eaLnBrk="1" latinLnBrk="0" hangingPunct="1">
              <a:spcBef>
                <a:spcPct val="20000"/>
              </a:spcBef>
              <a:buSzPct val="100000"/>
              <a:buFontTx/>
              <a:buBlip>
                <a:blip r:embed="rId5"/>
              </a:buBlip>
              <a:defRPr sz="2100" kern="1200">
                <a:solidFill>
                  <a:schemeClr val="tx1"/>
                </a:solidFill>
                <a:latin typeface="Roboto" charset="0"/>
                <a:ea typeface="Roboto" charset="0"/>
                <a:cs typeface="Roboto" charset="0"/>
              </a:defRPr>
            </a:lvl2pPr>
            <a:lvl3pPr marL="1523962" indent="-304792" algn="l" defTabSz="609585" rtl="0" eaLnBrk="1" latinLnBrk="0" hangingPunct="1">
              <a:spcBef>
                <a:spcPct val="20000"/>
              </a:spcBef>
              <a:buSzPct val="100000"/>
              <a:buFontTx/>
              <a:buBlip>
                <a:blip r:embed="rId5"/>
              </a:buBlip>
              <a:defRPr sz="2100" kern="1200">
                <a:solidFill>
                  <a:schemeClr val="tx1"/>
                </a:solidFill>
                <a:latin typeface="Roboto" charset="0"/>
                <a:ea typeface="Roboto" charset="0"/>
                <a:cs typeface="Roboto" charset="0"/>
              </a:defRPr>
            </a:lvl3pPr>
            <a:lvl4pPr marL="2133547" indent="-304792" algn="l" defTabSz="609585" rtl="0" eaLnBrk="1" latinLnBrk="0" hangingPunct="1">
              <a:spcBef>
                <a:spcPct val="20000"/>
              </a:spcBef>
              <a:buSzPct val="70000"/>
              <a:buFontTx/>
              <a:buBlip>
                <a:blip r:embed="rId6"/>
              </a:buBlip>
              <a:defRPr sz="2400" kern="1200">
                <a:solidFill>
                  <a:schemeClr val="tx1"/>
                </a:solidFill>
                <a:latin typeface="+mn-lt"/>
                <a:ea typeface="+mn-ea"/>
                <a:cs typeface="+mn-cs"/>
              </a:defRPr>
            </a:lvl4pPr>
            <a:lvl5pPr marL="2743131" indent="-304792" algn="l" defTabSz="609585" rtl="0" eaLnBrk="1" latinLnBrk="0" hangingPunct="1">
              <a:spcBef>
                <a:spcPct val="20000"/>
              </a:spcBef>
              <a:buSzPct val="70000"/>
              <a:buFontTx/>
              <a:buBlip>
                <a:blip r:embed="rId6"/>
              </a:buBlip>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Rank individual logins</a:t>
            </a:r>
          </a:p>
          <a:p>
            <a:pPr lvl="1"/>
            <a:r>
              <a:rPr lang="en-US" dirty="0"/>
              <a:t>Train: learn common user login patterns from the data </a:t>
            </a:r>
          </a:p>
          <a:p>
            <a:pPr lvl="1"/>
            <a:r>
              <a:rPr lang="en-US" dirty="0"/>
              <a:t>Predict: assign rank (</a:t>
            </a:r>
            <a:r>
              <a:rPr lang="en-US" dirty="0" err="1"/>
              <a:t>logLikelihoodRatio</a:t>
            </a:r>
            <a:r>
              <a:rPr lang="en-US" dirty="0"/>
              <a:t>) to every login. Rank high those that are unusual</a:t>
            </a:r>
          </a:p>
          <a:p>
            <a:r>
              <a:rPr lang="en-US" dirty="0"/>
              <a:t>Construct time-ordered connected sequences of logins</a:t>
            </a:r>
          </a:p>
          <a:p>
            <a:pPr lvl="1"/>
            <a:r>
              <a:rPr lang="en" dirty="0"/>
              <a:t>Predict: find top N sequences of logins with the highest combined rank</a:t>
            </a:r>
          </a:p>
        </p:txBody>
      </p:sp>
    </p:spTree>
    <p:extLst>
      <p:ext uri="{BB962C8B-B14F-4D97-AF65-F5344CB8AC3E}">
        <p14:creationId xmlns:p14="http://schemas.microsoft.com/office/powerpoint/2010/main" val="2533041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746" y="1343019"/>
            <a:ext cx="5761287" cy="4525963"/>
          </a:xfrm>
        </p:spPr>
        <p:txBody>
          <a:bodyPr>
            <a:normAutofit/>
          </a:bodyPr>
          <a:lstStyle/>
          <a:p>
            <a:r>
              <a:rPr lang="en-US" dirty="0"/>
              <a:t>Used to determine </a:t>
            </a:r>
            <a:r>
              <a:rPr lang="en-US" b="1" i="1" dirty="0"/>
              <a:t>base risk</a:t>
            </a:r>
            <a:r>
              <a:rPr lang="en-US" dirty="0"/>
              <a:t> for logins</a:t>
            </a:r>
          </a:p>
          <a:p>
            <a:r>
              <a:rPr lang="en-US" dirty="0"/>
              <a:t>Extensible feature vectors mix numerical, categorical, and text features</a:t>
            </a:r>
          </a:p>
          <a:p>
            <a:pPr lvl="1"/>
            <a:r>
              <a:rPr lang="en-US" dirty="0" err="1"/>
              <a:t>TDigests</a:t>
            </a:r>
            <a:r>
              <a:rPr lang="en-US" dirty="0"/>
              <a:t> for numerical</a:t>
            </a:r>
          </a:p>
          <a:p>
            <a:pPr lvl="1"/>
            <a:r>
              <a:rPr lang="en-US" dirty="0"/>
              <a:t>Bag of words for text</a:t>
            </a:r>
          </a:p>
          <a:p>
            <a:pPr lvl="1"/>
            <a:r>
              <a:rPr lang="en-US" dirty="0" err="1"/>
              <a:t>Vectorized</a:t>
            </a:r>
            <a:r>
              <a:rPr lang="en-US" dirty="0"/>
              <a:t> categorical statistics</a:t>
            </a:r>
          </a:p>
          <a:p>
            <a:r>
              <a:rPr lang="en-US" dirty="0"/>
              <a:t>Learns “normal” in-situ</a:t>
            </a:r>
          </a:p>
          <a:p>
            <a:pPr lvl="1"/>
            <a:r>
              <a:rPr lang="en-US" dirty="0"/>
              <a:t>Priors out-of-the-box</a:t>
            </a:r>
          </a:p>
          <a:p>
            <a:pPr lvl="1"/>
            <a:r>
              <a:rPr lang="en-US" dirty="0"/>
              <a:t>Every network is different</a:t>
            </a:r>
          </a:p>
          <a:p>
            <a:r>
              <a:rPr lang="en-US" dirty="0"/>
              <a:t>Scalable spark implementations</a:t>
            </a:r>
          </a:p>
        </p:txBody>
      </p:sp>
      <p:pic>
        <p:nvPicPr>
          <p:cNvPr id="9" name="Picture 8" descr="Screen Shot 2017-05-18 at 8.55.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0055" y="1257675"/>
            <a:ext cx="4630812" cy="2732688"/>
          </a:xfrm>
          <a:prstGeom prst="rect">
            <a:avLst/>
          </a:prstGeom>
        </p:spPr>
      </p:pic>
      <p:grpSp>
        <p:nvGrpSpPr>
          <p:cNvPr id="8" name="Group 7"/>
          <p:cNvGrpSpPr/>
          <p:nvPr/>
        </p:nvGrpSpPr>
        <p:grpSpPr>
          <a:xfrm>
            <a:off x="6870055" y="4161414"/>
            <a:ext cx="4630812" cy="2227196"/>
            <a:chOff x="4160654" y="2905059"/>
            <a:chExt cx="4364771" cy="2099243"/>
          </a:xfrm>
        </p:grpSpPr>
        <p:pic>
          <p:nvPicPr>
            <p:cNvPr id="4" name="Shape 432"/>
            <p:cNvPicPr preferRelativeResize="0"/>
            <p:nvPr/>
          </p:nvPicPr>
          <p:blipFill>
            <a:blip r:embed="rId3">
              <a:alphaModFix/>
            </a:blip>
            <a:stretch>
              <a:fillRect/>
            </a:stretch>
          </p:blipFill>
          <p:spPr>
            <a:xfrm>
              <a:off x="6218550" y="2905059"/>
              <a:ext cx="2306875" cy="2099243"/>
            </a:xfrm>
            <a:prstGeom prst="rect">
              <a:avLst/>
            </a:prstGeom>
            <a:noFill/>
            <a:ln>
              <a:noFill/>
            </a:ln>
          </p:spPr>
        </p:pic>
        <p:pic>
          <p:nvPicPr>
            <p:cNvPr id="5" name="Picture 4" descr="sample_login_event2.png"/>
            <p:cNvPicPr>
              <a:picLocks noChangeAspect="1"/>
            </p:cNvPicPr>
            <p:nvPr/>
          </p:nvPicPr>
          <p:blipFill rotWithShape="1">
            <a:blip r:embed="rId4">
              <a:extLst>
                <a:ext uri="{28A0092B-C50C-407E-A947-70E740481C1C}">
                  <a14:useLocalDpi xmlns:a14="http://schemas.microsoft.com/office/drawing/2010/main" val="0"/>
                </a:ext>
              </a:extLst>
            </a:blip>
            <a:srcRect r="20108"/>
            <a:stretch/>
          </p:blipFill>
          <p:spPr>
            <a:xfrm>
              <a:off x="4160654" y="2905059"/>
              <a:ext cx="1867752" cy="1878304"/>
            </a:xfrm>
            <a:prstGeom prst="rect">
              <a:avLst/>
            </a:prstGeom>
            <a:ln>
              <a:solidFill>
                <a:schemeClr val="tx1"/>
              </a:solidFill>
            </a:ln>
          </p:spPr>
        </p:pic>
        <p:cxnSp>
          <p:nvCxnSpPr>
            <p:cNvPr id="7" name="Curved Connector 6"/>
            <p:cNvCxnSpPr>
              <a:stCxn id="5" idx="3"/>
            </p:cNvCxnSpPr>
            <p:nvPr/>
          </p:nvCxnSpPr>
          <p:spPr>
            <a:xfrm flipV="1">
              <a:off x="6028406" y="3319067"/>
              <a:ext cx="1549215" cy="525144"/>
            </a:xfrm>
            <a:prstGeom prst="curvedConnector3">
              <a:avLst>
                <a:gd name="adj1" fmla="val 50000"/>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10" name="Title 1"/>
          <p:cNvSpPr txBox="1">
            <a:spLocks/>
          </p:cNvSpPr>
          <p:nvPr/>
        </p:nvSpPr>
        <p:spPr>
          <a:xfrm>
            <a:off x="590746" y="360901"/>
            <a:ext cx="10004983" cy="800081"/>
          </a:xfrm>
          <a:prstGeom prst="rect">
            <a:avLst/>
          </a:prstGeom>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3200" dirty="0">
                <a:latin typeface="Roboto" charset="0"/>
                <a:ea typeface="Roboto" charset="0"/>
                <a:cs typeface="Roboto" charset="0"/>
              </a:rPr>
              <a:t>Generalized “Rarity” Classifier</a:t>
            </a:r>
          </a:p>
        </p:txBody>
      </p:sp>
    </p:spTree>
    <p:extLst>
      <p:ext uri="{BB962C8B-B14F-4D97-AF65-F5344CB8AC3E}">
        <p14:creationId xmlns:p14="http://schemas.microsoft.com/office/powerpoint/2010/main" val="1043736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Multi-Hop Predict</a:t>
            </a:r>
          </a:p>
        </p:txBody>
      </p:sp>
      <p:grpSp>
        <p:nvGrpSpPr>
          <p:cNvPr id="43" name="Group 42"/>
          <p:cNvGrpSpPr/>
          <p:nvPr/>
        </p:nvGrpSpPr>
        <p:grpSpPr>
          <a:xfrm>
            <a:off x="3381900" y="1538501"/>
            <a:ext cx="4986589" cy="4418403"/>
            <a:chOff x="2536424" y="1153876"/>
            <a:chExt cx="3739942" cy="3313802"/>
          </a:xfrm>
        </p:grpSpPr>
        <p:sp>
          <p:nvSpPr>
            <p:cNvPr id="9" name="Oval 8"/>
            <p:cNvSpPr>
              <a:spLocks noChangeAspect="1"/>
            </p:cNvSpPr>
            <p:nvPr/>
          </p:nvSpPr>
          <p:spPr>
            <a:xfrm>
              <a:off x="2536424"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dirty="0"/>
                <a:t>192.168.1.101</a:t>
              </a:r>
            </a:p>
          </p:txBody>
        </p:sp>
        <p:sp>
          <p:nvSpPr>
            <p:cNvPr id="10" name="Oval 9"/>
            <p:cNvSpPr>
              <a:spLocks noChangeAspect="1"/>
            </p:cNvSpPr>
            <p:nvPr/>
          </p:nvSpPr>
          <p:spPr>
            <a:xfrm>
              <a:off x="4904766"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dirty="0"/>
                <a:t>192.168.1.104</a:t>
              </a:r>
            </a:p>
          </p:txBody>
        </p:sp>
        <p:sp>
          <p:nvSpPr>
            <p:cNvPr id="11" name="Oval 10"/>
            <p:cNvSpPr>
              <a:spLocks noChangeAspect="1"/>
            </p:cNvSpPr>
            <p:nvPr/>
          </p:nvSpPr>
          <p:spPr>
            <a:xfrm>
              <a:off x="2536424"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dirty="0"/>
                <a:t>192.168.1.78</a:t>
              </a:r>
            </a:p>
          </p:txBody>
        </p:sp>
        <p:sp>
          <p:nvSpPr>
            <p:cNvPr id="12" name="Oval 11"/>
            <p:cNvSpPr>
              <a:spLocks noChangeAspect="1"/>
            </p:cNvSpPr>
            <p:nvPr/>
          </p:nvSpPr>
          <p:spPr>
            <a:xfrm>
              <a:off x="4904766"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dirty="0"/>
                <a:t>192.168.1.83</a:t>
              </a:r>
            </a:p>
          </p:txBody>
        </p:sp>
      </p:grpSp>
      <p:grpSp>
        <p:nvGrpSpPr>
          <p:cNvPr id="44" name="Group 43"/>
          <p:cNvGrpSpPr/>
          <p:nvPr/>
        </p:nvGrpSpPr>
        <p:grpSpPr>
          <a:xfrm>
            <a:off x="4296300" y="2452901"/>
            <a:ext cx="3157789" cy="2589603"/>
            <a:chOff x="3222224" y="1839676"/>
            <a:chExt cx="2368342" cy="1942202"/>
          </a:xfrm>
        </p:grpSpPr>
        <p:cxnSp>
          <p:nvCxnSpPr>
            <p:cNvPr id="14" name="Straight Arrow Connector 13"/>
            <p:cNvCxnSpPr>
              <a:stCxn id="9" idx="6"/>
              <a:endCxn id="10" idx="2"/>
            </p:cNvCxnSpPr>
            <p:nvPr/>
          </p:nvCxnSpPr>
          <p:spPr>
            <a:xfrm>
              <a:off x="3908024" y="1839676"/>
              <a:ext cx="996742" cy="0"/>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0" idx="4"/>
              <a:endCxn id="12" idx="0"/>
            </p:cNvCxnSpPr>
            <p:nvPr/>
          </p:nvCxnSpPr>
          <p:spPr>
            <a:xfrm>
              <a:off x="5590566"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0" idx="3"/>
              <a:endCxn id="11" idx="7"/>
            </p:cNvCxnSpPr>
            <p:nvPr/>
          </p:nvCxnSpPr>
          <p:spPr>
            <a:xfrm flipH="1">
              <a:off x="3707158" y="2324610"/>
              <a:ext cx="1398474" cy="972334"/>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9" idx="4"/>
              <a:endCxn id="11" idx="0"/>
            </p:cNvCxnSpPr>
            <p:nvPr/>
          </p:nvCxnSpPr>
          <p:spPr>
            <a:xfrm>
              <a:off x="3222224"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11" idx="6"/>
              <a:endCxn id="12" idx="2"/>
            </p:cNvCxnSpPr>
            <p:nvPr/>
          </p:nvCxnSpPr>
          <p:spPr>
            <a:xfrm>
              <a:off x="3908024" y="3781878"/>
              <a:ext cx="99674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888484" y="49515"/>
            <a:ext cx="10010808" cy="6175212"/>
            <a:chOff x="666363" y="37135"/>
            <a:chExt cx="7508106" cy="4631409"/>
          </a:xfrm>
        </p:grpSpPr>
        <p:pic>
          <p:nvPicPr>
            <p:cNvPr id="4" name="Picture 3" descr="sample_login_event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090" y="3296944"/>
              <a:ext cx="1716134" cy="1371600"/>
            </a:xfrm>
            <a:prstGeom prst="rect">
              <a:avLst/>
            </a:prstGeom>
            <a:solidFill>
              <a:schemeClr val="bg1"/>
            </a:solidFill>
            <a:ln>
              <a:solidFill>
                <a:schemeClr val="tx1"/>
              </a:solidFill>
            </a:ln>
          </p:spPr>
        </p:pic>
        <p:pic>
          <p:nvPicPr>
            <p:cNvPr id="5" name="Picture 4" descr="sample_login_even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299" y="1469468"/>
              <a:ext cx="1707170" cy="1371600"/>
            </a:xfrm>
            <a:prstGeom prst="rect">
              <a:avLst/>
            </a:prstGeom>
            <a:solidFill>
              <a:schemeClr val="bg1"/>
            </a:solidFill>
            <a:ln>
              <a:solidFill>
                <a:schemeClr val="tx1"/>
              </a:solidFill>
            </a:ln>
          </p:spPr>
        </p:pic>
        <p:pic>
          <p:nvPicPr>
            <p:cNvPr id="6" name="Picture 5" descr="sample_login_event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63" y="1469468"/>
              <a:ext cx="1707170" cy="1371600"/>
            </a:xfrm>
            <a:prstGeom prst="rect">
              <a:avLst/>
            </a:prstGeom>
            <a:solidFill>
              <a:schemeClr val="bg1"/>
            </a:solidFill>
            <a:ln>
              <a:solidFill>
                <a:schemeClr val="tx1"/>
              </a:solidFill>
            </a:ln>
          </p:spPr>
        </p:pic>
        <p:pic>
          <p:nvPicPr>
            <p:cNvPr id="7" name="Picture 6" descr="sample_login_event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566" y="3296944"/>
              <a:ext cx="1714910" cy="1371600"/>
            </a:xfrm>
            <a:prstGeom prst="rect">
              <a:avLst/>
            </a:prstGeom>
            <a:solidFill>
              <a:schemeClr val="bg1"/>
            </a:solidFill>
            <a:ln>
              <a:solidFill>
                <a:schemeClr val="tx1"/>
              </a:solidFill>
            </a:ln>
          </p:spPr>
        </p:pic>
        <p:pic>
          <p:nvPicPr>
            <p:cNvPr id="8" name="Picture 7" descr="sample_login_event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7330" y="37135"/>
              <a:ext cx="1707170" cy="1371600"/>
            </a:xfrm>
            <a:prstGeom prst="rect">
              <a:avLst/>
            </a:prstGeom>
            <a:solidFill>
              <a:schemeClr val="bg1"/>
            </a:solidFill>
            <a:ln>
              <a:solidFill>
                <a:schemeClr val="tx1"/>
              </a:solidFill>
            </a:ln>
          </p:spPr>
        </p:pic>
      </p:grpSp>
      <p:grpSp>
        <p:nvGrpSpPr>
          <p:cNvPr id="42" name="Group 41"/>
          <p:cNvGrpSpPr/>
          <p:nvPr/>
        </p:nvGrpSpPr>
        <p:grpSpPr>
          <a:xfrm>
            <a:off x="3164712" y="1878315"/>
            <a:ext cx="5458355" cy="3432012"/>
            <a:chOff x="2373533" y="1408735"/>
            <a:chExt cx="4093766" cy="2574009"/>
          </a:xfrm>
        </p:grpSpPr>
        <p:cxnSp>
          <p:nvCxnSpPr>
            <p:cNvPr id="28" name="Straight Connector 27"/>
            <p:cNvCxnSpPr>
              <a:stCxn id="8" idx="2"/>
            </p:cNvCxnSpPr>
            <p:nvPr/>
          </p:nvCxnSpPr>
          <p:spPr>
            <a:xfrm flipH="1">
              <a:off x="4381693" y="1408735"/>
              <a:ext cx="19222" cy="430941"/>
            </a:xfrm>
            <a:prstGeom prst="line">
              <a:avLst/>
            </a:prstGeom>
            <a:ln w="12700" cmpd="sng">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6" idx="3"/>
            </p:cNvCxnSpPr>
            <p:nvPr/>
          </p:nvCxnSpPr>
          <p:spPr>
            <a:xfrm>
              <a:off x="2373533" y="2155268"/>
              <a:ext cx="848691" cy="570601"/>
            </a:xfrm>
            <a:prstGeom prst="line">
              <a:avLst/>
            </a:prstGeom>
            <a:ln w="12700" cmpd="sng">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5" idx="1"/>
            </p:cNvCxnSpPr>
            <p:nvPr/>
          </p:nvCxnSpPr>
          <p:spPr>
            <a:xfrm flipH="1">
              <a:off x="5590566" y="2155268"/>
              <a:ext cx="876733" cy="570601"/>
            </a:xfrm>
            <a:prstGeom prst="line">
              <a:avLst/>
            </a:prstGeom>
            <a:ln w="12700" cmpd="sng">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 idx="1"/>
            </p:cNvCxnSpPr>
            <p:nvPr/>
          </p:nvCxnSpPr>
          <p:spPr>
            <a:xfrm flipH="1" flipV="1">
              <a:off x="4534093" y="2725869"/>
              <a:ext cx="1056473" cy="1256875"/>
            </a:xfrm>
            <a:prstGeom prst="line">
              <a:avLst/>
            </a:prstGeom>
            <a:ln w="12700" cmpd="sng">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4" idx="3"/>
            </p:cNvCxnSpPr>
            <p:nvPr/>
          </p:nvCxnSpPr>
          <p:spPr>
            <a:xfrm flipV="1">
              <a:off x="3222224" y="3781878"/>
              <a:ext cx="1178691" cy="200866"/>
            </a:xfrm>
            <a:prstGeom prst="line">
              <a:avLst/>
            </a:prstGeom>
            <a:ln w="12700" cmpd="sng">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0285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500"/>
                                        <p:tgtEl>
                                          <p:spTgt spid="44"/>
                                        </p:tgtEl>
                                      </p:cBhvr>
                                    </p:animEffect>
                                  </p:childTnLst>
                                </p:cTn>
                              </p:par>
                            </p:childTnLst>
                          </p:cTn>
                        </p:par>
                        <p:par>
                          <p:cTn id="17" fill="hold">
                            <p:stCondLst>
                              <p:cond delay="1000"/>
                            </p:stCondLst>
                            <p:childTnLst>
                              <p:par>
                                <p:cTn id="18" presetID="9" presetClass="exit" presetSubtype="0" fill="hold" nodeType="afterEffect">
                                  <p:stCondLst>
                                    <p:cond delay="1000"/>
                                  </p:stCondLst>
                                  <p:childTnLst>
                                    <p:animEffect transition="out" filter="dissolve">
                                      <p:cBhvr>
                                        <p:cTn id="19" dur="500"/>
                                        <p:tgtEl>
                                          <p:spTgt spid="41"/>
                                        </p:tgtEl>
                                      </p:cBhvr>
                                    </p:animEffect>
                                    <p:set>
                                      <p:cBhvr>
                                        <p:cTn id="20" dur="1" fill="hold">
                                          <p:stCondLst>
                                            <p:cond delay="499"/>
                                          </p:stCondLst>
                                        </p:cTn>
                                        <p:tgtEl>
                                          <p:spTgt spid="41"/>
                                        </p:tgtEl>
                                        <p:attrNameLst>
                                          <p:attrName>style.visibility</p:attrName>
                                        </p:attrNameLst>
                                      </p:cBhvr>
                                      <p:to>
                                        <p:strVal val="hidden"/>
                                      </p:to>
                                    </p:set>
                                  </p:childTnLst>
                                </p:cTn>
                              </p:par>
                              <p:par>
                                <p:cTn id="21" presetID="9" presetClass="exit" presetSubtype="0" fill="hold" nodeType="withEffect">
                                  <p:stCondLst>
                                    <p:cond delay="0"/>
                                  </p:stCondLst>
                                  <p:childTnLst>
                                    <p:animEffect transition="out" filter="dissolve">
                                      <p:cBhvr>
                                        <p:cTn id="22" dur="500"/>
                                        <p:tgtEl>
                                          <p:spTgt spid="42"/>
                                        </p:tgtEl>
                                      </p:cBhvr>
                                    </p:animEffect>
                                    <p:set>
                                      <p:cBhvr>
                                        <p:cTn id="23"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Multi-Hop Predict: </a:t>
            </a:r>
            <a:r>
              <a:rPr lang="en-US" dirty="0" err="1"/>
              <a:t>Combinatorics</a:t>
            </a:r>
            <a:endParaRPr lang="en-US" dirty="0"/>
          </a:p>
        </p:txBody>
      </p:sp>
      <p:sp>
        <p:nvSpPr>
          <p:cNvPr id="3" name="Content Placeholder 2"/>
          <p:cNvSpPr>
            <a:spLocks noGrp="1"/>
          </p:cNvSpPr>
          <p:nvPr>
            <p:ph idx="1"/>
          </p:nvPr>
        </p:nvSpPr>
        <p:spPr/>
        <p:txBody>
          <a:bodyPr>
            <a:normAutofit/>
          </a:bodyPr>
          <a:lstStyle/>
          <a:p>
            <a:r>
              <a:rPr lang="en-US" dirty="0"/>
              <a:t>General Problem: </a:t>
            </a:r>
            <a:r>
              <a:rPr lang="en-US" dirty="0" err="1"/>
              <a:t>Subgraph</a:t>
            </a:r>
            <a:r>
              <a:rPr lang="en-US" dirty="0"/>
              <a:t> Isomorphism</a:t>
            </a:r>
          </a:p>
          <a:p>
            <a:r>
              <a:rPr lang="en-US" dirty="0"/>
              <a:t>5 edges </a:t>
            </a:r>
            <a:r>
              <a:rPr lang="en-US" dirty="0">
                <a:latin typeface="Wingdings"/>
                <a:ea typeface="Wingdings"/>
                <a:cs typeface="Wingdings"/>
                <a:sym typeface="Wingdings"/>
              </a:rPr>
              <a:t></a:t>
            </a:r>
            <a:r>
              <a:rPr lang="en-US" dirty="0"/>
              <a:t> 2</a:t>
            </a:r>
            <a:r>
              <a:rPr lang="en-US" baseline="30000" dirty="0"/>
              <a:t>5</a:t>
            </a:r>
            <a:r>
              <a:rPr lang="en-US" dirty="0"/>
              <a:t> = 32 </a:t>
            </a:r>
            <a:r>
              <a:rPr lang="en-US" dirty="0" err="1"/>
              <a:t>subgraphs</a:t>
            </a:r>
            <a:endParaRPr lang="en-US" dirty="0"/>
          </a:p>
          <a:p>
            <a:r>
              <a:rPr lang="en-US" dirty="0"/>
              <a:t>10 edges </a:t>
            </a:r>
            <a:r>
              <a:rPr lang="en-US" dirty="0">
                <a:latin typeface="Wingdings"/>
                <a:ea typeface="Wingdings"/>
                <a:cs typeface="Wingdings"/>
                <a:sym typeface="Wingdings"/>
              </a:rPr>
              <a:t></a:t>
            </a:r>
            <a:r>
              <a:rPr lang="en-US" dirty="0"/>
              <a:t> 2</a:t>
            </a:r>
            <a:r>
              <a:rPr lang="en-US" baseline="30000" dirty="0"/>
              <a:t>10</a:t>
            </a:r>
            <a:r>
              <a:rPr lang="en-US" dirty="0"/>
              <a:t> = 1024 </a:t>
            </a:r>
            <a:r>
              <a:rPr lang="en-US" dirty="0" err="1"/>
              <a:t>subgraphs</a:t>
            </a:r>
            <a:endParaRPr lang="en-US" dirty="0"/>
          </a:p>
          <a:p>
            <a:r>
              <a:rPr lang="en-US" dirty="0"/>
              <a:t>20 edges </a:t>
            </a:r>
            <a:r>
              <a:rPr lang="en-US" dirty="0">
                <a:latin typeface="Wingdings"/>
                <a:ea typeface="Wingdings"/>
                <a:cs typeface="Wingdings"/>
                <a:sym typeface="Wingdings"/>
              </a:rPr>
              <a:t></a:t>
            </a:r>
            <a:r>
              <a:rPr lang="en-US" dirty="0"/>
              <a:t> 2</a:t>
            </a:r>
            <a:r>
              <a:rPr lang="en-US" baseline="30000" dirty="0"/>
              <a:t>20</a:t>
            </a:r>
            <a:r>
              <a:rPr lang="en-US" dirty="0"/>
              <a:t> = 1,048,576 </a:t>
            </a:r>
            <a:r>
              <a:rPr lang="en-US" dirty="0" err="1"/>
              <a:t>subgraphs</a:t>
            </a:r>
            <a:endParaRPr lang="en-US" dirty="0"/>
          </a:p>
          <a:p>
            <a:endParaRPr lang="en-US" dirty="0"/>
          </a:p>
          <a:p>
            <a:r>
              <a:rPr lang="en-US" dirty="0"/>
              <a:t>We run with billions of edges...</a:t>
            </a:r>
          </a:p>
          <a:p>
            <a:endParaRPr lang="en-US" dirty="0"/>
          </a:p>
          <a:p>
            <a:r>
              <a:rPr lang="en-US" dirty="0"/>
              <a:t>Solution: grow small </a:t>
            </a:r>
            <a:r>
              <a:rPr lang="en-US" dirty="0" err="1"/>
              <a:t>subgraphs</a:t>
            </a:r>
            <a:r>
              <a:rPr lang="en-US" dirty="0"/>
              <a:t> in parallel</a:t>
            </a:r>
          </a:p>
          <a:p>
            <a:pPr lvl="1"/>
            <a:r>
              <a:rPr lang="en-US" dirty="0"/>
              <a:t>Prune early and often</a:t>
            </a:r>
          </a:p>
          <a:p>
            <a:pPr lvl="1"/>
            <a:r>
              <a:rPr lang="en-US" dirty="0" err="1"/>
              <a:t>Aglomerative</a:t>
            </a:r>
            <a:r>
              <a:rPr lang="en-US" dirty="0"/>
              <a:t> clustering </a:t>
            </a:r>
          </a:p>
          <a:p>
            <a:pPr lvl="1"/>
            <a:r>
              <a:rPr lang="en-US" dirty="0"/>
              <a:t>Message passing</a:t>
            </a:r>
          </a:p>
        </p:txBody>
      </p:sp>
      <p:grpSp>
        <p:nvGrpSpPr>
          <p:cNvPr id="13" name="Group 12"/>
          <p:cNvGrpSpPr/>
          <p:nvPr/>
        </p:nvGrpSpPr>
        <p:grpSpPr>
          <a:xfrm>
            <a:off x="3381900" y="1538501"/>
            <a:ext cx="4986589" cy="4418403"/>
            <a:chOff x="2536424" y="1153876"/>
            <a:chExt cx="3739942" cy="3313802"/>
          </a:xfrm>
        </p:grpSpPr>
        <p:grpSp>
          <p:nvGrpSpPr>
            <p:cNvPr id="43" name="Group 42"/>
            <p:cNvGrpSpPr/>
            <p:nvPr/>
          </p:nvGrpSpPr>
          <p:grpSpPr>
            <a:xfrm>
              <a:off x="2536424" y="1153876"/>
              <a:ext cx="3739942" cy="3313802"/>
              <a:chOff x="2536424" y="1153876"/>
              <a:chExt cx="3739942" cy="3313802"/>
            </a:xfrm>
          </p:grpSpPr>
          <p:sp>
            <p:nvSpPr>
              <p:cNvPr id="9" name="Oval 8"/>
              <p:cNvSpPr>
                <a:spLocks noChangeAspect="1"/>
              </p:cNvSpPr>
              <p:nvPr/>
            </p:nvSpPr>
            <p:spPr>
              <a:xfrm>
                <a:off x="2536424"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dirty="0"/>
                  <a:t>192.168.1.101</a:t>
                </a:r>
              </a:p>
            </p:txBody>
          </p:sp>
          <p:sp>
            <p:nvSpPr>
              <p:cNvPr id="10" name="Oval 9"/>
              <p:cNvSpPr>
                <a:spLocks noChangeAspect="1"/>
              </p:cNvSpPr>
              <p:nvPr/>
            </p:nvSpPr>
            <p:spPr>
              <a:xfrm>
                <a:off x="4904766"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dirty="0"/>
                  <a:t>192.168.1.104</a:t>
                </a:r>
              </a:p>
            </p:txBody>
          </p:sp>
          <p:sp>
            <p:nvSpPr>
              <p:cNvPr id="11" name="Oval 10"/>
              <p:cNvSpPr>
                <a:spLocks noChangeAspect="1"/>
              </p:cNvSpPr>
              <p:nvPr/>
            </p:nvSpPr>
            <p:spPr>
              <a:xfrm>
                <a:off x="2536424"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dirty="0"/>
                  <a:t>192.168.1.78</a:t>
                </a:r>
              </a:p>
            </p:txBody>
          </p:sp>
          <p:sp>
            <p:nvSpPr>
              <p:cNvPr id="12" name="Oval 11"/>
              <p:cNvSpPr>
                <a:spLocks noChangeAspect="1"/>
              </p:cNvSpPr>
              <p:nvPr/>
            </p:nvSpPr>
            <p:spPr>
              <a:xfrm>
                <a:off x="4904766"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dirty="0"/>
                  <a:t>192.168.1.83</a:t>
                </a:r>
              </a:p>
            </p:txBody>
          </p:sp>
        </p:grpSp>
        <p:grpSp>
          <p:nvGrpSpPr>
            <p:cNvPr id="44" name="Group 43"/>
            <p:cNvGrpSpPr/>
            <p:nvPr/>
          </p:nvGrpSpPr>
          <p:grpSpPr>
            <a:xfrm>
              <a:off x="3222224" y="1839676"/>
              <a:ext cx="2368342" cy="1942202"/>
              <a:chOff x="3222224" y="1839676"/>
              <a:chExt cx="2368342" cy="1942202"/>
            </a:xfrm>
          </p:grpSpPr>
          <p:cxnSp>
            <p:nvCxnSpPr>
              <p:cNvPr id="14" name="Straight Arrow Connector 13"/>
              <p:cNvCxnSpPr>
                <a:stCxn id="9" idx="6"/>
                <a:endCxn id="10" idx="2"/>
              </p:cNvCxnSpPr>
              <p:nvPr/>
            </p:nvCxnSpPr>
            <p:spPr>
              <a:xfrm>
                <a:off x="3908024" y="1839676"/>
                <a:ext cx="996742" cy="0"/>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0" idx="4"/>
                <a:endCxn id="12" idx="0"/>
              </p:cNvCxnSpPr>
              <p:nvPr/>
            </p:nvCxnSpPr>
            <p:spPr>
              <a:xfrm>
                <a:off x="5590566"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0" idx="3"/>
                <a:endCxn id="11" idx="7"/>
              </p:cNvCxnSpPr>
              <p:nvPr/>
            </p:nvCxnSpPr>
            <p:spPr>
              <a:xfrm flipH="1">
                <a:off x="3707158" y="2324610"/>
                <a:ext cx="1398474" cy="972334"/>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9" idx="4"/>
                <a:endCxn id="11" idx="0"/>
              </p:cNvCxnSpPr>
              <p:nvPr/>
            </p:nvCxnSpPr>
            <p:spPr>
              <a:xfrm>
                <a:off x="3222224"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11" idx="6"/>
                <a:endCxn id="12" idx="2"/>
              </p:cNvCxnSpPr>
              <p:nvPr/>
            </p:nvCxnSpPr>
            <p:spPr>
              <a:xfrm>
                <a:off x="3908024" y="3781878"/>
                <a:ext cx="99674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378154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4.5112E-6 -2.64651E-6 L 0.28686 -2.64651E-6 " pathEditMode="relative" ptsTypes="AA">
                                      <p:cBhvr>
                                        <p:cTn id="6" dur="2000" fill="hold"/>
                                        <p:tgtEl>
                                          <p:spTgt spid="13"/>
                                        </p:tgtEl>
                                        <p:attrNameLst>
                                          <p:attrName>ppt_x</p:attrName>
                                          <p:attrName>ppt_y</p:attrName>
                                        </p:attrNameLst>
                                      </p:cBhvr>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dissolv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dissolve">
                                      <p:cBhvr>
                                        <p:cTn id="35" dur="500"/>
                                        <p:tgtEl>
                                          <p:spTgt spid="3">
                                            <p:txEl>
                                              <p:pRg st="7" end="7"/>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dissolve">
                                      <p:cBhvr>
                                        <p:cTn id="38" dur="500"/>
                                        <p:tgtEl>
                                          <p:spTgt spid="3">
                                            <p:txEl>
                                              <p:pRg st="8" end="8"/>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dissolve">
                                      <p:cBhvr>
                                        <p:cTn id="41" dur="500"/>
                                        <p:tgtEl>
                                          <p:spTgt spid="3">
                                            <p:txEl>
                                              <p:pRg st="9" end="9"/>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dissolv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Multi-Hop Predict: Message Passing</a:t>
            </a:r>
          </a:p>
        </p:txBody>
      </p:sp>
      <p:grpSp>
        <p:nvGrpSpPr>
          <p:cNvPr id="13" name="Group 12"/>
          <p:cNvGrpSpPr/>
          <p:nvPr/>
        </p:nvGrpSpPr>
        <p:grpSpPr>
          <a:xfrm>
            <a:off x="3381900" y="1538501"/>
            <a:ext cx="4986589" cy="4418403"/>
            <a:chOff x="2536424" y="1153876"/>
            <a:chExt cx="3739942" cy="3313802"/>
          </a:xfrm>
        </p:grpSpPr>
        <p:grpSp>
          <p:nvGrpSpPr>
            <p:cNvPr id="43" name="Group 42"/>
            <p:cNvGrpSpPr/>
            <p:nvPr/>
          </p:nvGrpSpPr>
          <p:grpSpPr>
            <a:xfrm>
              <a:off x="2536424" y="1153876"/>
              <a:ext cx="3739942" cy="3313802"/>
              <a:chOff x="2536424" y="1153876"/>
              <a:chExt cx="3739942" cy="3313802"/>
            </a:xfrm>
          </p:grpSpPr>
          <p:sp>
            <p:nvSpPr>
              <p:cNvPr id="9" name="Oval 8"/>
              <p:cNvSpPr>
                <a:spLocks noChangeAspect="1"/>
              </p:cNvSpPr>
              <p:nvPr/>
            </p:nvSpPr>
            <p:spPr>
              <a:xfrm>
                <a:off x="2536424"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0" name="Oval 9"/>
              <p:cNvSpPr>
                <a:spLocks noChangeAspect="1"/>
              </p:cNvSpPr>
              <p:nvPr/>
            </p:nvSpPr>
            <p:spPr>
              <a:xfrm>
                <a:off x="4904766"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1" name="Oval 10"/>
              <p:cNvSpPr>
                <a:spLocks noChangeAspect="1"/>
              </p:cNvSpPr>
              <p:nvPr/>
            </p:nvSpPr>
            <p:spPr>
              <a:xfrm>
                <a:off x="2536424"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2" name="Oval 11"/>
              <p:cNvSpPr>
                <a:spLocks noChangeAspect="1"/>
              </p:cNvSpPr>
              <p:nvPr/>
            </p:nvSpPr>
            <p:spPr>
              <a:xfrm>
                <a:off x="4904766"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grpSp>
          <p:nvGrpSpPr>
            <p:cNvPr id="44" name="Group 43"/>
            <p:cNvGrpSpPr/>
            <p:nvPr/>
          </p:nvGrpSpPr>
          <p:grpSpPr>
            <a:xfrm>
              <a:off x="3222224" y="1839676"/>
              <a:ext cx="2368342" cy="1942202"/>
              <a:chOff x="3222224" y="1839676"/>
              <a:chExt cx="2368342" cy="1942202"/>
            </a:xfrm>
          </p:grpSpPr>
          <p:cxnSp>
            <p:nvCxnSpPr>
              <p:cNvPr id="14" name="Straight Arrow Connector 13"/>
              <p:cNvCxnSpPr>
                <a:stCxn id="9" idx="6"/>
                <a:endCxn id="10" idx="2"/>
              </p:cNvCxnSpPr>
              <p:nvPr/>
            </p:nvCxnSpPr>
            <p:spPr>
              <a:xfrm>
                <a:off x="3908024" y="1839676"/>
                <a:ext cx="996742" cy="0"/>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0" idx="4"/>
                <a:endCxn id="12" idx="0"/>
              </p:cNvCxnSpPr>
              <p:nvPr/>
            </p:nvCxnSpPr>
            <p:spPr>
              <a:xfrm>
                <a:off x="5590566"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0" idx="3"/>
                <a:endCxn id="11" idx="7"/>
              </p:cNvCxnSpPr>
              <p:nvPr/>
            </p:nvCxnSpPr>
            <p:spPr>
              <a:xfrm flipH="1">
                <a:off x="3707158" y="2324610"/>
                <a:ext cx="1398474" cy="972334"/>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9" idx="4"/>
                <a:endCxn id="11" idx="0"/>
              </p:cNvCxnSpPr>
              <p:nvPr/>
            </p:nvCxnSpPr>
            <p:spPr>
              <a:xfrm>
                <a:off x="3222224"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11" idx="6"/>
                <a:endCxn id="12" idx="2"/>
              </p:cNvCxnSpPr>
              <p:nvPr/>
            </p:nvCxnSpPr>
            <p:spPr>
              <a:xfrm>
                <a:off x="3908024" y="3781878"/>
                <a:ext cx="99674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grpSp>
        <p:nvGrpSpPr>
          <p:cNvPr id="17" name="Group 16"/>
          <p:cNvGrpSpPr/>
          <p:nvPr/>
        </p:nvGrpSpPr>
        <p:grpSpPr>
          <a:xfrm>
            <a:off x="3839102" y="2300804"/>
            <a:ext cx="335351" cy="810211"/>
            <a:chOff x="2536424" y="1153876"/>
            <a:chExt cx="1371600" cy="3313802"/>
          </a:xfrm>
        </p:grpSpPr>
        <p:grpSp>
          <p:nvGrpSpPr>
            <p:cNvPr id="19" name="Group 18"/>
            <p:cNvGrpSpPr/>
            <p:nvPr/>
          </p:nvGrpSpPr>
          <p:grpSpPr>
            <a:xfrm>
              <a:off x="2536424" y="1153876"/>
              <a:ext cx="1371600" cy="3313802"/>
              <a:chOff x="2536424" y="1153876"/>
              <a:chExt cx="1371600" cy="3313802"/>
            </a:xfrm>
          </p:grpSpPr>
          <p:sp>
            <p:nvSpPr>
              <p:cNvPr id="28" name="Oval 27"/>
              <p:cNvSpPr>
                <a:spLocks noChangeAspect="1"/>
              </p:cNvSpPr>
              <p:nvPr/>
            </p:nvSpPr>
            <p:spPr>
              <a:xfrm>
                <a:off x="2536424"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30" name="Oval 29"/>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26" name="Straight Arrow Connector 25"/>
            <p:cNvCxnSpPr>
              <a:stCxn id="28" idx="4"/>
              <a:endCxn id="30" idx="0"/>
            </p:cNvCxnSpPr>
            <p:nvPr/>
          </p:nvCxnSpPr>
          <p:spPr>
            <a:xfrm>
              <a:off x="3222227" y="2525477"/>
              <a:ext cx="0" cy="57060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nvGrpSpPr>
          <p:cNvPr id="32" name="Group 31"/>
          <p:cNvGrpSpPr/>
          <p:nvPr/>
        </p:nvGrpSpPr>
        <p:grpSpPr>
          <a:xfrm>
            <a:off x="3839099" y="1646735"/>
            <a:ext cx="914400" cy="335351"/>
            <a:chOff x="2536424" y="1153876"/>
            <a:chExt cx="3739942" cy="1371600"/>
          </a:xfrm>
        </p:grpSpPr>
        <p:grpSp>
          <p:nvGrpSpPr>
            <p:cNvPr id="33" name="Group 32"/>
            <p:cNvGrpSpPr/>
            <p:nvPr/>
          </p:nvGrpSpPr>
          <p:grpSpPr>
            <a:xfrm>
              <a:off x="2536424" y="1153876"/>
              <a:ext cx="3739942" cy="1371600"/>
              <a:chOff x="2536424" y="1153876"/>
              <a:chExt cx="3739942" cy="1371600"/>
            </a:xfrm>
          </p:grpSpPr>
          <p:sp>
            <p:nvSpPr>
              <p:cNvPr id="40" name="Oval 39"/>
              <p:cNvSpPr>
                <a:spLocks noChangeAspect="1"/>
              </p:cNvSpPr>
              <p:nvPr/>
            </p:nvSpPr>
            <p:spPr>
              <a:xfrm>
                <a:off x="2536424"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41" name="Oval 40"/>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35" name="Straight Arrow Connector 34"/>
            <p:cNvCxnSpPr>
              <a:stCxn id="40" idx="6"/>
              <a:endCxn id="41" idx="2"/>
            </p:cNvCxnSpPr>
            <p:nvPr/>
          </p:nvCxnSpPr>
          <p:spPr>
            <a:xfrm>
              <a:off x="3908025" y="1839679"/>
              <a:ext cx="996740" cy="0"/>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grpSp>
      <p:sp>
        <p:nvSpPr>
          <p:cNvPr id="5" name="Frame 4"/>
          <p:cNvSpPr/>
          <p:nvPr/>
        </p:nvSpPr>
        <p:spPr>
          <a:xfrm>
            <a:off x="0" y="0"/>
            <a:ext cx="12192000"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1645509 w 9144000"/>
              <a:gd name="connsiteY5" fmla="*/ 1645509 h 5143500"/>
              <a:gd name="connsiteX6" fmla="*/ 1645509 w 9144000"/>
              <a:gd name="connsiteY6" fmla="*/ 3497991 h 5143500"/>
              <a:gd name="connsiteX7" fmla="*/ 7498491 w 9144000"/>
              <a:gd name="connsiteY7" fmla="*/ 3497991 h 5143500"/>
              <a:gd name="connsiteX8" fmla="*/ 7498491 w 9144000"/>
              <a:gd name="connsiteY8" fmla="*/ 1645509 h 5143500"/>
              <a:gd name="connsiteX9" fmla="*/ 1645509 w 9144000"/>
              <a:gd name="connsiteY9" fmla="*/ 1645509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388169 w 9144000"/>
              <a:gd name="connsiteY5" fmla="*/ 1036459 h 5143500"/>
              <a:gd name="connsiteX6" fmla="*/ 1645509 w 9144000"/>
              <a:gd name="connsiteY6" fmla="*/ 3497991 h 5143500"/>
              <a:gd name="connsiteX7" fmla="*/ 7498491 w 9144000"/>
              <a:gd name="connsiteY7" fmla="*/ 3497991 h 5143500"/>
              <a:gd name="connsiteX8" fmla="*/ 7498491 w 9144000"/>
              <a:gd name="connsiteY8" fmla="*/ 1645509 h 5143500"/>
              <a:gd name="connsiteX9" fmla="*/ 2388169 w 9144000"/>
              <a:gd name="connsiteY9" fmla="*/ 1036459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388169 w 9144000"/>
              <a:gd name="connsiteY5" fmla="*/ 1036459 h 5143500"/>
              <a:gd name="connsiteX6" fmla="*/ 1645509 w 9144000"/>
              <a:gd name="connsiteY6" fmla="*/ 3497991 h 5143500"/>
              <a:gd name="connsiteX7" fmla="*/ 7498491 w 9144000"/>
              <a:gd name="connsiteY7" fmla="*/ 3497991 h 5143500"/>
              <a:gd name="connsiteX8" fmla="*/ 3881737 w 9144000"/>
              <a:gd name="connsiteY8" fmla="*/ 1058741 h 5143500"/>
              <a:gd name="connsiteX9" fmla="*/ 2388169 w 9144000"/>
              <a:gd name="connsiteY9" fmla="*/ 1036459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388169 w 9144000"/>
              <a:gd name="connsiteY5" fmla="*/ 1036459 h 5143500"/>
              <a:gd name="connsiteX6" fmla="*/ 1645509 w 9144000"/>
              <a:gd name="connsiteY6" fmla="*/ 3497991 h 5143500"/>
              <a:gd name="connsiteX7" fmla="*/ 4178801 w 9144000"/>
              <a:gd name="connsiteY7" fmla="*/ 2732965 h 5143500"/>
              <a:gd name="connsiteX8" fmla="*/ 3881737 w 9144000"/>
              <a:gd name="connsiteY8" fmla="*/ 1058741 h 5143500"/>
              <a:gd name="connsiteX9" fmla="*/ 2388169 w 9144000"/>
              <a:gd name="connsiteY9" fmla="*/ 1036459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388169 w 9144000"/>
              <a:gd name="connsiteY5" fmla="*/ 1036459 h 5143500"/>
              <a:gd name="connsiteX6" fmla="*/ 1645509 w 9144000"/>
              <a:gd name="connsiteY6" fmla="*/ 3497991 h 5143500"/>
              <a:gd name="connsiteX7" fmla="*/ 4178801 w 9144000"/>
              <a:gd name="connsiteY7" fmla="*/ 2732965 h 5143500"/>
              <a:gd name="connsiteX8" fmla="*/ 4163947 w 9144000"/>
              <a:gd name="connsiteY8" fmla="*/ 1073596 h 5143500"/>
              <a:gd name="connsiteX9" fmla="*/ 2388169 w 9144000"/>
              <a:gd name="connsiteY9" fmla="*/ 1036459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388169 w 9144000"/>
              <a:gd name="connsiteY5" fmla="*/ 1036459 h 5143500"/>
              <a:gd name="connsiteX6" fmla="*/ 1645509 w 9144000"/>
              <a:gd name="connsiteY6" fmla="*/ 3497991 h 5143500"/>
              <a:gd name="connsiteX7" fmla="*/ 4178801 w 9144000"/>
              <a:gd name="connsiteY7" fmla="*/ 2732965 h 5143500"/>
              <a:gd name="connsiteX8" fmla="*/ 4171374 w 9144000"/>
              <a:gd name="connsiteY8" fmla="*/ 1043886 h 5143500"/>
              <a:gd name="connsiteX9" fmla="*/ 2388169 w 9144000"/>
              <a:gd name="connsiteY9" fmla="*/ 1036459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388169 w 9144000"/>
              <a:gd name="connsiteY5" fmla="*/ 1036459 h 5143500"/>
              <a:gd name="connsiteX6" fmla="*/ 2388169 w 9144000"/>
              <a:gd name="connsiteY6" fmla="*/ 2732965 h 5143500"/>
              <a:gd name="connsiteX7" fmla="*/ 4178801 w 9144000"/>
              <a:gd name="connsiteY7" fmla="*/ 2732965 h 5143500"/>
              <a:gd name="connsiteX8" fmla="*/ 4171374 w 9144000"/>
              <a:gd name="connsiteY8" fmla="*/ 1043886 h 5143500"/>
              <a:gd name="connsiteX9" fmla="*/ 2388169 w 9144000"/>
              <a:gd name="connsiteY9" fmla="*/ 1036459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388169 w 9144000"/>
              <a:gd name="connsiteY5" fmla="*/ 1036459 h 5143500"/>
              <a:gd name="connsiteX6" fmla="*/ 2388169 w 9144000"/>
              <a:gd name="connsiteY6" fmla="*/ 2732965 h 5143500"/>
              <a:gd name="connsiteX7" fmla="*/ 4178801 w 9144000"/>
              <a:gd name="connsiteY7" fmla="*/ 2732965 h 5143500"/>
              <a:gd name="connsiteX8" fmla="*/ 4186227 w 9144000"/>
              <a:gd name="connsiteY8" fmla="*/ 1029031 h 5143500"/>
              <a:gd name="connsiteX9" fmla="*/ 2388169 w 9144000"/>
              <a:gd name="connsiteY9" fmla="*/ 1036459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5143500">
                <a:moveTo>
                  <a:pt x="0" y="0"/>
                </a:moveTo>
                <a:lnTo>
                  <a:pt x="9144000" y="0"/>
                </a:lnTo>
                <a:lnTo>
                  <a:pt x="9144000" y="5143500"/>
                </a:lnTo>
                <a:lnTo>
                  <a:pt x="0" y="5143500"/>
                </a:lnTo>
                <a:lnTo>
                  <a:pt x="0" y="0"/>
                </a:lnTo>
                <a:close/>
                <a:moveTo>
                  <a:pt x="2388169" y="1036459"/>
                </a:moveTo>
                <a:lnTo>
                  <a:pt x="2388169" y="2732965"/>
                </a:lnTo>
                <a:lnTo>
                  <a:pt x="4178801" y="2732965"/>
                </a:lnTo>
                <a:cubicBezTo>
                  <a:pt x="4176325" y="2169939"/>
                  <a:pt x="4188703" y="1592057"/>
                  <a:pt x="4186227" y="1029031"/>
                </a:cubicBezTo>
                <a:lnTo>
                  <a:pt x="2388169" y="1036459"/>
                </a:lnTo>
                <a:close/>
              </a:path>
            </a:pathLst>
          </a:cu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solidFill>
                <a:schemeClr val="tx1"/>
              </a:solidFill>
            </a:endParaRPr>
          </a:p>
        </p:txBody>
      </p:sp>
      <p:grpSp>
        <p:nvGrpSpPr>
          <p:cNvPr id="58" name="Group 57"/>
          <p:cNvGrpSpPr/>
          <p:nvPr/>
        </p:nvGrpSpPr>
        <p:grpSpPr>
          <a:xfrm>
            <a:off x="6996888" y="1693112"/>
            <a:ext cx="914400" cy="810211"/>
            <a:chOff x="2536424" y="1153876"/>
            <a:chExt cx="3739942" cy="3313802"/>
          </a:xfrm>
        </p:grpSpPr>
        <p:grpSp>
          <p:nvGrpSpPr>
            <p:cNvPr id="59" name="Group 58"/>
            <p:cNvGrpSpPr/>
            <p:nvPr/>
          </p:nvGrpSpPr>
          <p:grpSpPr>
            <a:xfrm>
              <a:off x="2536424" y="1153876"/>
              <a:ext cx="3739942" cy="3313802"/>
              <a:chOff x="2536424" y="1153876"/>
              <a:chExt cx="3739942" cy="3313802"/>
            </a:xfrm>
          </p:grpSpPr>
          <p:sp>
            <p:nvSpPr>
              <p:cNvPr id="67" name="Oval 66"/>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68" name="Oval 67"/>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63" name="Straight Arrow Connector 62"/>
            <p:cNvCxnSpPr>
              <a:stCxn id="67" idx="3"/>
              <a:endCxn id="68" idx="7"/>
            </p:cNvCxnSpPr>
            <p:nvPr/>
          </p:nvCxnSpPr>
          <p:spPr>
            <a:xfrm flipH="1">
              <a:off x="3707160" y="2324612"/>
              <a:ext cx="1398475" cy="972336"/>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grpSp>
      <p:grpSp>
        <p:nvGrpSpPr>
          <p:cNvPr id="70" name="Group 69"/>
          <p:cNvGrpSpPr/>
          <p:nvPr/>
        </p:nvGrpSpPr>
        <p:grpSpPr>
          <a:xfrm>
            <a:off x="7605393" y="2170321"/>
            <a:ext cx="335351" cy="810211"/>
            <a:chOff x="4904766" y="1153876"/>
            <a:chExt cx="1371600" cy="3313802"/>
          </a:xfrm>
        </p:grpSpPr>
        <p:grpSp>
          <p:nvGrpSpPr>
            <p:cNvPr id="71" name="Group 70"/>
            <p:cNvGrpSpPr/>
            <p:nvPr/>
          </p:nvGrpSpPr>
          <p:grpSpPr>
            <a:xfrm>
              <a:off x="4904766" y="1153876"/>
              <a:ext cx="1371600" cy="3313802"/>
              <a:chOff x="4904766" y="1153876"/>
              <a:chExt cx="1371600" cy="3313802"/>
            </a:xfrm>
          </p:grpSpPr>
          <p:sp>
            <p:nvSpPr>
              <p:cNvPr id="79" name="Oval 78"/>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81" name="Oval 80"/>
              <p:cNvSpPr>
                <a:spLocks noChangeAspect="1"/>
              </p:cNvSpPr>
              <p:nvPr/>
            </p:nvSpPr>
            <p:spPr>
              <a:xfrm>
                <a:off x="4904766"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74" name="Straight Arrow Connector 73"/>
            <p:cNvCxnSpPr>
              <a:stCxn id="79" idx="4"/>
              <a:endCxn id="81" idx="0"/>
            </p:cNvCxnSpPr>
            <p:nvPr/>
          </p:nvCxnSpPr>
          <p:spPr>
            <a:xfrm>
              <a:off x="5590569" y="2525477"/>
              <a:ext cx="0" cy="57060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nvGrpSpPr>
          <p:cNvPr id="82" name="Group 81"/>
          <p:cNvGrpSpPr/>
          <p:nvPr/>
        </p:nvGrpSpPr>
        <p:grpSpPr>
          <a:xfrm>
            <a:off x="3875119" y="4944586"/>
            <a:ext cx="914400" cy="335351"/>
            <a:chOff x="2536424" y="3096078"/>
            <a:chExt cx="3739942" cy="1371600"/>
          </a:xfrm>
        </p:grpSpPr>
        <p:grpSp>
          <p:nvGrpSpPr>
            <p:cNvPr id="83" name="Group 82"/>
            <p:cNvGrpSpPr/>
            <p:nvPr/>
          </p:nvGrpSpPr>
          <p:grpSpPr>
            <a:xfrm>
              <a:off x="2536424" y="3096078"/>
              <a:ext cx="3739942" cy="1371600"/>
              <a:chOff x="2536424" y="3096078"/>
              <a:chExt cx="3739942" cy="1371600"/>
            </a:xfrm>
          </p:grpSpPr>
          <p:sp>
            <p:nvSpPr>
              <p:cNvPr id="92" name="Oval 91"/>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93" name="Oval 92"/>
              <p:cNvSpPr>
                <a:spLocks noChangeAspect="1"/>
              </p:cNvSpPr>
              <p:nvPr/>
            </p:nvSpPr>
            <p:spPr>
              <a:xfrm>
                <a:off x="4904766"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89" name="Straight Arrow Connector 88"/>
            <p:cNvCxnSpPr>
              <a:stCxn id="92" idx="6"/>
              <a:endCxn id="93" idx="2"/>
            </p:cNvCxnSpPr>
            <p:nvPr/>
          </p:nvCxnSpPr>
          <p:spPr>
            <a:xfrm>
              <a:off x="3908025" y="3781875"/>
              <a:ext cx="996740" cy="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15687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5112E-6 -2.64651E-6 L 0.28686 -2.64651E-6 " pathEditMode="relative" ptsTypes="AA">
                                      <p:cBhvr>
                                        <p:cTn id="6" dur="2000" spd="-100000" fill="hold"/>
                                        <p:tgtEl>
                                          <p:spTgt spid="1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grpId="1" nodeType="clickEffect">
                                  <p:stCondLst>
                                    <p:cond delay="0"/>
                                  </p:stCondLst>
                                  <p:childTnLst>
                                    <p:animEffect transition="out" filter="dissolv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par>
                          <p:cTn id="25" fill="hold">
                            <p:stCondLst>
                              <p:cond delay="500"/>
                            </p:stCondLst>
                            <p:childTnLst>
                              <p:par>
                                <p:cTn id="26" presetID="9" presetClass="entr" presetSubtype="0" fill="hold" nodeType="afterEffect">
                                  <p:stCondLst>
                                    <p:cond delay="500"/>
                                  </p:stCondLst>
                                  <p:childTnLst>
                                    <p:set>
                                      <p:cBhvr>
                                        <p:cTn id="27" dur="1" fill="hold">
                                          <p:stCondLst>
                                            <p:cond delay="0"/>
                                          </p:stCondLst>
                                        </p:cTn>
                                        <p:tgtEl>
                                          <p:spTgt spid="58"/>
                                        </p:tgtEl>
                                        <p:attrNameLst>
                                          <p:attrName>style.visibility</p:attrName>
                                        </p:attrNameLst>
                                      </p:cBhvr>
                                      <p:to>
                                        <p:strVal val="visible"/>
                                      </p:to>
                                    </p:set>
                                    <p:animEffect transition="in" filter="dissolve">
                                      <p:cBhvr>
                                        <p:cTn id="28" dur="500"/>
                                        <p:tgtEl>
                                          <p:spTgt spid="58"/>
                                        </p:tgtEl>
                                      </p:cBhvr>
                                    </p:animEffect>
                                  </p:childTnLst>
                                </p:cTn>
                              </p:par>
                              <p:par>
                                <p:cTn id="29" presetID="9" presetClass="entr" presetSubtype="0" fill="hold" nodeType="withEffect">
                                  <p:stCondLst>
                                    <p:cond delay="500"/>
                                  </p:stCondLst>
                                  <p:childTnLst>
                                    <p:set>
                                      <p:cBhvr>
                                        <p:cTn id="30" dur="1" fill="hold">
                                          <p:stCondLst>
                                            <p:cond delay="0"/>
                                          </p:stCondLst>
                                        </p:cTn>
                                        <p:tgtEl>
                                          <p:spTgt spid="70"/>
                                        </p:tgtEl>
                                        <p:attrNameLst>
                                          <p:attrName>style.visibility</p:attrName>
                                        </p:attrNameLst>
                                      </p:cBhvr>
                                      <p:to>
                                        <p:strVal val="visible"/>
                                      </p:to>
                                    </p:set>
                                    <p:animEffect transition="in" filter="dissolve">
                                      <p:cBhvr>
                                        <p:cTn id="31" dur="500"/>
                                        <p:tgtEl>
                                          <p:spTgt spid="70"/>
                                        </p:tgtEl>
                                      </p:cBhvr>
                                    </p:animEffect>
                                  </p:childTnLst>
                                </p:cTn>
                              </p:par>
                              <p:par>
                                <p:cTn id="32" presetID="9" presetClass="entr" presetSubtype="0" fill="hold" nodeType="withEffect">
                                  <p:stCondLst>
                                    <p:cond delay="500"/>
                                  </p:stCondLst>
                                  <p:childTnLst>
                                    <p:set>
                                      <p:cBhvr>
                                        <p:cTn id="33" dur="1" fill="hold">
                                          <p:stCondLst>
                                            <p:cond delay="0"/>
                                          </p:stCondLst>
                                        </p:cTn>
                                        <p:tgtEl>
                                          <p:spTgt spid="82"/>
                                        </p:tgtEl>
                                        <p:attrNameLst>
                                          <p:attrName>style.visibility</p:attrName>
                                        </p:attrNameLst>
                                      </p:cBhvr>
                                      <p:to>
                                        <p:strVal val="visible"/>
                                      </p:to>
                                    </p:set>
                                    <p:animEffect transition="in" filter="dissolve">
                                      <p:cBhvr>
                                        <p:cTn id="3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Multi-Hop Predict: Message Passing</a:t>
            </a:r>
          </a:p>
        </p:txBody>
      </p:sp>
      <p:grpSp>
        <p:nvGrpSpPr>
          <p:cNvPr id="13" name="Group 12"/>
          <p:cNvGrpSpPr/>
          <p:nvPr/>
        </p:nvGrpSpPr>
        <p:grpSpPr>
          <a:xfrm>
            <a:off x="3381900" y="1538501"/>
            <a:ext cx="4986589" cy="4418403"/>
            <a:chOff x="2536424" y="1153876"/>
            <a:chExt cx="3739942" cy="3313802"/>
          </a:xfrm>
        </p:grpSpPr>
        <p:grpSp>
          <p:nvGrpSpPr>
            <p:cNvPr id="43" name="Group 42"/>
            <p:cNvGrpSpPr/>
            <p:nvPr/>
          </p:nvGrpSpPr>
          <p:grpSpPr>
            <a:xfrm>
              <a:off x="2536424" y="1153876"/>
              <a:ext cx="3739942" cy="3313802"/>
              <a:chOff x="2536424" y="1153876"/>
              <a:chExt cx="3739942" cy="3313802"/>
            </a:xfrm>
          </p:grpSpPr>
          <p:sp>
            <p:nvSpPr>
              <p:cNvPr id="9" name="Oval 8"/>
              <p:cNvSpPr>
                <a:spLocks noChangeAspect="1"/>
              </p:cNvSpPr>
              <p:nvPr/>
            </p:nvSpPr>
            <p:spPr>
              <a:xfrm>
                <a:off x="2536424"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0" name="Oval 9"/>
              <p:cNvSpPr>
                <a:spLocks noChangeAspect="1"/>
              </p:cNvSpPr>
              <p:nvPr/>
            </p:nvSpPr>
            <p:spPr>
              <a:xfrm>
                <a:off x="4904766"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1" name="Oval 10"/>
              <p:cNvSpPr>
                <a:spLocks noChangeAspect="1"/>
              </p:cNvSpPr>
              <p:nvPr/>
            </p:nvSpPr>
            <p:spPr>
              <a:xfrm>
                <a:off x="2536424"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2" name="Oval 11"/>
              <p:cNvSpPr>
                <a:spLocks noChangeAspect="1"/>
              </p:cNvSpPr>
              <p:nvPr/>
            </p:nvSpPr>
            <p:spPr>
              <a:xfrm>
                <a:off x="4904766"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grpSp>
          <p:nvGrpSpPr>
            <p:cNvPr id="44" name="Group 43"/>
            <p:cNvGrpSpPr/>
            <p:nvPr/>
          </p:nvGrpSpPr>
          <p:grpSpPr>
            <a:xfrm>
              <a:off x="3222224" y="1839676"/>
              <a:ext cx="2368342" cy="1942202"/>
              <a:chOff x="3222224" y="1839676"/>
              <a:chExt cx="2368342" cy="1942202"/>
            </a:xfrm>
          </p:grpSpPr>
          <p:cxnSp>
            <p:nvCxnSpPr>
              <p:cNvPr id="14" name="Straight Arrow Connector 13"/>
              <p:cNvCxnSpPr>
                <a:stCxn id="9" idx="6"/>
                <a:endCxn id="10" idx="2"/>
              </p:cNvCxnSpPr>
              <p:nvPr/>
            </p:nvCxnSpPr>
            <p:spPr>
              <a:xfrm>
                <a:off x="3908024" y="1839676"/>
                <a:ext cx="996742" cy="0"/>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0" idx="4"/>
                <a:endCxn id="12" idx="0"/>
              </p:cNvCxnSpPr>
              <p:nvPr/>
            </p:nvCxnSpPr>
            <p:spPr>
              <a:xfrm>
                <a:off x="5590566"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0" idx="3"/>
                <a:endCxn id="11" idx="7"/>
              </p:cNvCxnSpPr>
              <p:nvPr/>
            </p:nvCxnSpPr>
            <p:spPr>
              <a:xfrm flipH="1">
                <a:off x="3707158" y="2324610"/>
                <a:ext cx="1398474" cy="972334"/>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9" idx="4"/>
                <a:endCxn id="11" idx="0"/>
              </p:cNvCxnSpPr>
              <p:nvPr/>
            </p:nvCxnSpPr>
            <p:spPr>
              <a:xfrm>
                <a:off x="3222224"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11" idx="6"/>
                <a:endCxn id="12" idx="2"/>
              </p:cNvCxnSpPr>
              <p:nvPr/>
            </p:nvCxnSpPr>
            <p:spPr>
              <a:xfrm>
                <a:off x="3908024" y="3781878"/>
                <a:ext cx="99674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grpSp>
        <p:nvGrpSpPr>
          <p:cNvPr id="17" name="Group 16"/>
          <p:cNvGrpSpPr/>
          <p:nvPr/>
        </p:nvGrpSpPr>
        <p:grpSpPr>
          <a:xfrm>
            <a:off x="3839102" y="2300804"/>
            <a:ext cx="335351" cy="810211"/>
            <a:chOff x="2536424" y="1153876"/>
            <a:chExt cx="1371600" cy="3313802"/>
          </a:xfrm>
        </p:grpSpPr>
        <p:grpSp>
          <p:nvGrpSpPr>
            <p:cNvPr id="19" name="Group 18"/>
            <p:cNvGrpSpPr/>
            <p:nvPr/>
          </p:nvGrpSpPr>
          <p:grpSpPr>
            <a:xfrm>
              <a:off x="2536424" y="1153876"/>
              <a:ext cx="1371600" cy="3313802"/>
              <a:chOff x="2536424" y="1153876"/>
              <a:chExt cx="1371600" cy="3313802"/>
            </a:xfrm>
          </p:grpSpPr>
          <p:sp>
            <p:nvSpPr>
              <p:cNvPr id="28" name="Oval 27"/>
              <p:cNvSpPr>
                <a:spLocks noChangeAspect="1"/>
              </p:cNvSpPr>
              <p:nvPr/>
            </p:nvSpPr>
            <p:spPr>
              <a:xfrm>
                <a:off x="2536424"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30" name="Oval 29"/>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26" name="Straight Arrow Connector 25"/>
            <p:cNvCxnSpPr>
              <a:stCxn id="28" idx="4"/>
              <a:endCxn id="30" idx="0"/>
            </p:cNvCxnSpPr>
            <p:nvPr/>
          </p:nvCxnSpPr>
          <p:spPr>
            <a:xfrm>
              <a:off x="3222227" y="2525477"/>
              <a:ext cx="0" cy="57060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nvGrpSpPr>
          <p:cNvPr id="32" name="Group 31"/>
          <p:cNvGrpSpPr/>
          <p:nvPr/>
        </p:nvGrpSpPr>
        <p:grpSpPr>
          <a:xfrm>
            <a:off x="3839099" y="1646735"/>
            <a:ext cx="914400" cy="335351"/>
            <a:chOff x="2536424" y="1153876"/>
            <a:chExt cx="3739942" cy="1371600"/>
          </a:xfrm>
        </p:grpSpPr>
        <p:grpSp>
          <p:nvGrpSpPr>
            <p:cNvPr id="33" name="Group 32"/>
            <p:cNvGrpSpPr/>
            <p:nvPr/>
          </p:nvGrpSpPr>
          <p:grpSpPr>
            <a:xfrm>
              <a:off x="2536424" y="1153876"/>
              <a:ext cx="3739942" cy="1371600"/>
              <a:chOff x="2536424" y="1153876"/>
              <a:chExt cx="3739942" cy="1371600"/>
            </a:xfrm>
          </p:grpSpPr>
          <p:sp>
            <p:nvSpPr>
              <p:cNvPr id="40" name="Oval 39"/>
              <p:cNvSpPr>
                <a:spLocks noChangeAspect="1"/>
              </p:cNvSpPr>
              <p:nvPr/>
            </p:nvSpPr>
            <p:spPr>
              <a:xfrm>
                <a:off x="2536424"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41" name="Oval 40"/>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35" name="Straight Arrow Connector 34"/>
            <p:cNvCxnSpPr>
              <a:stCxn id="40" idx="6"/>
              <a:endCxn id="41" idx="2"/>
            </p:cNvCxnSpPr>
            <p:nvPr/>
          </p:nvCxnSpPr>
          <p:spPr>
            <a:xfrm>
              <a:off x="3908025" y="1839679"/>
              <a:ext cx="996740" cy="0"/>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grpSp>
      <p:grpSp>
        <p:nvGrpSpPr>
          <p:cNvPr id="58" name="Group 57"/>
          <p:cNvGrpSpPr/>
          <p:nvPr/>
        </p:nvGrpSpPr>
        <p:grpSpPr>
          <a:xfrm>
            <a:off x="6996888" y="1693112"/>
            <a:ext cx="914400" cy="810211"/>
            <a:chOff x="2536424" y="1153876"/>
            <a:chExt cx="3739942" cy="3313802"/>
          </a:xfrm>
        </p:grpSpPr>
        <p:grpSp>
          <p:nvGrpSpPr>
            <p:cNvPr id="59" name="Group 58"/>
            <p:cNvGrpSpPr/>
            <p:nvPr/>
          </p:nvGrpSpPr>
          <p:grpSpPr>
            <a:xfrm>
              <a:off x="2536424" y="1153876"/>
              <a:ext cx="3739942" cy="3313802"/>
              <a:chOff x="2536424" y="1153876"/>
              <a:chExt cx="3739942" cy="3313802"/>
            </a:xfrm>
          </p:grpSpPr>
          <p:sp>
            <p:nvSpPr>
              <p:cNvPr id="67" name="Oval 66"/>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68" name="Oval 67"/>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63" name="Straight Arrow Connector 62"/>
            <p:cNvCxnSpPr>
              <a:stCxn id="67" idx="3"/>
              <a:endCxn id="68" idx="7"/>
            </p:cNvCxnSpPr>
            <p:nvPr/>
          </p:nvCxnSpPr>
          <p:spPr>
            <a:xfrm flipH="1">
              <a:off x="3707160" y="2324612"/>
              <a:ext cx="1398475" cy="972336"/>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grpSp>
      <p:grpSp>
        <p:nvGrpSpPr>
          <p:cNvPr id="70" name="Group 69"/>
          <p:cNvGrpSpPr/>
          <p:nvPr/>
        </p:nvGrpSpPr>
        <p:grpSpPr>
          <a:xfrm>
            <a:off x="7605393" y="2170321"/>
            <a:ext cx="335351" cy="810211"/>
            <a:chOff x="4904766" y="1153876"/>
            <a:chExt cx="1371600" cy="3313802"/>
          </a:xfrm>
        </p:grpSpPr>
        <p:grpSp>
          <p:nvGrpSpPr>
            <p:cNvPr id="71" name="Group 70"/>
            <p:cNvGrpSpPr/>
            <p:nvPr/>
          </p:nvGrpSpPr>
          <p:grpSpPr>
            <a:xfrm>
              <a:off x="4904766" y="1153876"/>
              <a:ext cx="1371600" cy="3313802"/>
              <a:chOff x="4904766" y="1153876"/>
              <a:chExt cx="1371600" cy="3313802"/>
            </a:xfrm>
          </p:grpSpPr>
          <p:sp>
            <p:nvSpPr>
              <p:cNvPr id="79" name="Oval 78"/>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81" name="Oval 80"/>
              <p:cNvSpPr>
                <a:spLocks noChangeAspect="1"/>
              </p:cNvSpPr>
              <p:nvPr/>
            </p:nvSpPr>
            <p:spPr>
              <a:xfrm>
                <a:off x="4904766"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74" name="Straight Arrow Connector 73"/>
            <p:cNvCxnSpPr>
              <a:stCxn id="79" idx="4"/>
              <a:endCxn id="81" idx="0"/>
            </p:cNvCxnSpPr>
            <p:nvPr/>
          </p:nvCxnSpPr>
          <p:spPr>
            <a:xfrm>
              <a:off x="5590569" y="2525477"/>
              <a:ext cx="0" cy="57060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nvGrpSpPr>
          <p:cNvPr id="82" name="Group 81"/>
          <p:cNvGrpSpPr/>
          <p:nvPr/>
        </p:nvGrpSpPr>
        <p:grpSpPr>
          <a:xfrm>
            <a:off x="3875119" y="4944586"/>
            <a:ext cx="914400" cy="335351"/>
            <a:chOff x="2536424" y="3096078"/>
            <a:chExt cx="3739942" cy="1371600"/>
          </a:xfrm>
        </p:grpSpPr>
        <p:grpSp>
          <p:nvGrpSpPr>
            <p:cNvPr id="83" name="Group 82"/>
            <p:cNvGrpSpPr/>
            <p:nvPr/>
          </p:nvGrpSpPr>
          <p:grpSpPr>
            <a:xfrm>
              <a:off x="2536424" y="3096078"/>
              <a:ext cx="3739942" cy="1371600"/>
              <a:chOff x="2536424" y="3096078"/>
              <a:chExt cx="3739942" cy="1371600"/>
            </a:xfrm>
          </p:grpSpPr>
          <p:sp>
            <p:nvSpPr>
              <p:cNvPr id="92" name="Oval 91"/>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93" name="Oval 92"/>
              <p:cNvSpPr>
                <a:spLocks noChangeAspect="1"/>
              </p:cNvSpPr>
              <p:nvPr/>
            </p:nvSpPr>
            <p:spPr>
              <a:xfrm>
                <a:off x="4904766"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89" name="Straight Arrow Connector 88"/>
            <p:cNvCxnSpPr>
              <a:stCxn id="92" idx="6"/>
              <a:endCxn id="93" idx="2"/>
            </p:cNvCxnSpPr>
            <p:nvPr/>
          </p:nvCxnSpPr>
          <p:spPr>
            <a:xfrm>
              <a:off x="3908025" y="3781875"/>
              <a:ext cx="996740" cy="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59451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6503E-6 -7.09439E-7 L -0.25907 0.48334 " pathEditMode="relative" ptsTypes="AA">
                                      <p:cBhvr>
                                        <p:cTn id="6" dur="2000" fill="hold"/>
                                        <p:tgtEl>
                                          <p:spTgt spid="5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3.58743E-6 -2.25787E-6 L 3.58743E-6 0.30753 " pathEditMode="relative" ptsTypes="AA">
                                      <p:cBhvr>
                                        <p:cTn id="8" dur="2000" fill="hold"/>
                                        <p:tgtEl>
                                          <p:spTgt spid="70"/>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1.90137E-6 4.51573E-6 L 0.25925 0.0475 " pathEditMode="relative" ptsTypes="AA">
                                      <p:cBhvr>
                                        <p:cTn id="10" dur="2000" fill="hold"/>
                                        <p:tgtEl>
                                          <p:spTgt spid="82"/>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2.89981E-6 -1.11043E-6 L -2.89981E-6 0.28871 " pathEditMode="relative" rAng="0" ptsTypes="AA">
                                      <p:cBhvr>
                                        <p:cTn id="12" dur="2000" fill="hold"/>
                                        <p:tgtEl>
                                          <p:spTgt spid="17"/>
                                        </p:tgtEl>
                                        <p:attrNameLst>
                                          <p:attrName>ppt_x</p:attrName>
                                          <p:attrName>ppt_y</p:attrName>
                                        </p:attrNameLst>
                                      </p:cBhvr>
                                      <p:rCtr x="0" y="14436"/>
                                    </p:animMotion>
                                  </p:childTnLst>
                                </p:cTn>
                              </p:par>
                              <p:par>
                                <p:cTn id="13" presetID="0" presetClass="path" presetSubtype="0" accel="50000" decel="50000" fill="hold" nodeType="withEffect">
                                  <p:stCondLst>
                                    <p:cond delay="0"/>
                                  </p:stCondLst>
                                  <p:childTnLst>
                                    <p:animMotion origin="layout" path="M -1.75204E-6 2.25787E-6 L 0.25925 0.01851 " pathEditMode="relative" ptsTypes="AA">
                                      <p:cBhvr>
                                        <p:cTn id="14" dur="2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Multi-Hop Predict: Message Passing</a:t>
            </a:r>
          </a:p>
        </p:txBody>
      </p:sp>
      <p:grpSp>
        <p:nvGrpSpPr>
          <p:cNvPr id="13" name="Group 12"/>
          <p:cNvGrpSpPr/>
          <p:nvPr/>
        </p:nvGrpSpPr>
        <p:grpSpPr>
          <a:xfrm>
            <a:off x="3381900" y="1538501"/>
            <a:ext cx="4986589" cy="4418403"/>
            <a:chOff x="2536424" y="1153876"/>
            <a:chExt cx="3739942" cy="3313802"/>
          </a:xfrm>
        </p:grpSpPr>
        <p:grpSp>
          <p:nvGrpSpPr>
            <p:cNvPr id="43" name="Group 42"/>
            <p:cNvGrpSpPr/>
            <p:nvPr/>
          </p:nvGrpSpPr>
          <p:grpSpPr>
            <a:xfrm>
              <a:off x="2536424" y="1153876"/>
              <a:ext cx="3739942" cy="3313802"/>
              <a:chOff x="2536424" y="1153876"/>
              <a:chExt cx="3739942" cy="3313802"/>
            </a:xfrm>
          </p:grpSpPr>
          <p:sp>
            <p:nvSpPr>
              <p:cNvPr id="9" name="Oval 8"/>
              <p:cNvSpPr>
                <a:spLocks noChangeAspect="1"/>
              </p:cNvSpPr>
              <p:nvPr/>
            </p:nvSpPr>
            <p:spPr>
              <a:xfrm>
                <a:off x="2536424"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0" name="Oval 9"/>
              <p:cNvSpPr>
                <a:spLocks noChangeAspect="1"/>
              </p:cNvSpPr>
              <p:nvPr/>
            </p:nvSpPr>
            <p:spPr>
              <a:xfrm>
                <a:off x="4904766" y="1153876"/>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1" name="Oval 10"/>
              <p:cNvSpPr>
                <a:spLocks noChangeAspect="1"/>
              </p:cNvSpPr>
              <p:nvPr/>
            </p:nvSpPr>
            <p:spPr>
              <a:xfrm>
                <a:off x="2536424"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2" name="Oval 11"/>
              <p:cNvSpPr>
                <a:spLocks noChangeAspect="1"/>
              </p:cNvSpPr>
              <p:nvPr/>
            </p:nvSpPr>
            <p:spPr>
              <a:xfrm>
                <a:off x="4904766" y="3096078"/>
                <a:ext cx="1371600" cy="13716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grpSp>
          <p:nvGrpSpPr>
            <p:cNvPr id="44" name="Group 43"/>
            <p:cNvGrpSpPr/>
            <p:nvPr/>
          </p:nvGrpSpPr>
          <p:grpSpPr>
            <a:xfrm>
              <a:off x="3222224" y="1839676"/>
              <a:ext cx="2368342" cy="1942202"/>
              <a:chOff x="3222224" y="1839676"/>
              <a:chExt cx="2368342" cy="1942202"/>
            </a:xfrm>
          </p:grpSpPr>
          <p:cxnSp>
            <p:nvCxnSpPr>
              <p:cNvPr id="14" name="Straight Arrow Connector 13"/>
              <p:cNvCxnSpPr>
                <a:stCxn id="9" idx="6"/>
                <a:endCxn id="10" idx="2"/>
              </p:cNvCxnSpPr>
              <p:nvPr/>
            </p:nvCxnSpPr>
            <p:spPr>
              <a:xfrm>
                <a:off x="3908024" y="1839676"/>
                <a:ext cx="996742" cy="0"/>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0" idx="4"/>
                <a:endCxn id="12" idx="0"/>
              </p:cNvCxnSpPr>
              <p:nvPr/>
            </p:nvCxnSpPr>
            <p:spPr>
              <a:xfrm>
                <a:off x="5590566"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0" idx="3"/>
                <a:endCxn id="11" idx="7"/>
              </p:cNvCxnSpPr>
              <p:nvPr/>
            </p:nvCxnSpPr>
            <p:spPr>
              <a:xfrm flipH="1">
                <a:off x="3707158" y="2324610"/>
                <a:ext cx="1398474" cy="972334"/>
              </a:xfrm>
              <a:prstGeom prst="straightConnector1">
                <a:avLst/>
              </a:prstGeom>
              <a:ln>
                <a:solidFill>
                  <a:srgbClr val="800000"/>
                </a:solidFill>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9" idx="4"/>
                <a:endCxn id="11" idx="0"/>
              </p:cNvCxnSpPr>
              <p:nvPr/>
            </p:nvCxnSpPr>
            <p:spPr>
              <a:xfrm>
                <a:off x="3222224" y="2525476"/>
                <a:ext cx="0" cy="5706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11" idx="6"/>
                <a:endCxn id="12" idx="2"/>
              </p:cNvCxnSpPr>
              <p:nvPr/>
            </p:nvCxnSpPr>
            <p:spPr>
              <a:xfrm>
                <a:off x="3908024" y="3781878"/>
                <a:ext cx="99674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grpSp>
        <p:nvGrpSpPr>
          <p:cNvPr id="70" name="Group 69"/>
          <p:cNvGrpSpPr/>
          <p:nvPr/>
        </p:nvGrpSpPr>
        <p:grpSpPr>
          <a:xfrm>
            <a:off x="7605393" y="4271905"/>
            <a:ext cx="335351" cy="810211"/>
            <a:chOff x="4904766" y="1153876"/>
            <a:chExt cx="1371600" cy="3313802"/>
          </a:xfrm>
        </p:grpSpPr>
        <p:grpSp>
          <p:nvGrpSpPr>
            <p:cNvPr id="71" name="Group 70"/>
            <p:cNvGrpSpPr/>
            <p:nvPr/>
          </p:nvGrpSpPr>
          <p:grpSpPr>
            <a:xfrm>
              <a:off x="4904766" y="1153876"/>
              <a:ext cx="1371600" cy="3313802"/>
              <a:chOff x="4904766" y="1153876"/>
              <a:chExt cx="1371600" cy="3313802"/>
            </a:xfrm>
          </p:grpSpPr>
          <p:sp>
            <p:nvSpPr>
              <p:cNvPr id="79" name="Oval 78"/>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81" name="Oval 80"/>
              <p:cNvSpPr>
                <a:spLocks noChangeAspect="1"/>
              </p:cNvSpPr>
              <p:nvPr/>
            </p:nvSpPr>
            <p:spPr>
              <a:xfrm>
                <a:off x="4904766"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74" name="Straight Arrow Connector 73"/>
            <p:cNvCxnSpPr>
              <a:stCxn id="79" idx="4"/>
              <a:endCxn id="81" idx="0"/>
            </p:cNvCxnSpPr>
            <p:nvPr/>
          </p:nvCxnSpPr>
          <p:spPr>
            <a:xfrm>
              <a:off x="5590569" y="2525477"/>
              <a:ext cx="0" cy="57060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nvGrpSpPr>
          <p:cNvPr id="82" name="Group 81"/>
          <p:cNvGrpSpPr/>
          <p:nvPr/>
        </p:nvGrpSpPr>
        <p:grpSpPr>
          <a:xfrm>
            <a:off x="7052459" y="5279937"/>
            <a:ext cx="914400" cy="335351"/>
            <a:chOff x="2536424" y="3096078"/>
            <a:chExt cx="3739942" cy="1371600"/>
          </a:xfrm>
        </p:grpSpPr>
        <p:grpSp>
          <p:nvGrpSpPr>
            <p:cNvPr id="83" name="Group 82"/>
            <p:cNvGrpSpPr/>
            <p:nvPr/>
          </p:nvGrpSpPr>
          <p:grpSpPr>
            <a:xfrm>
              <a:off x="2536424" y="3096078"/>
              <a:ext cx="3739942" cy="1371600"/>
              <a:chOff x="2536424" y="3096078"/>
              <a:chExt cx="3739942" cy="1371600"/>
            </a:xfrm>
          </p:grpSpPr>
          <p:sp>
            <p:nvSpPr>
              <p:cNvPr id="92" name="Oval 91"/>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93" name="Oval 92"/>
              <p:cNvSpPr>
                <a:spLocks noChangeAspect="1"/>
              </p:cNvSpPr>
              <p:nvPr/>
            </p:nvSpPr>
            <p:spPr>
              <a:xfrm>
                <a:off x="4904766"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89" name="Straight Arrow Connector 88"/>
            <p:cNvCxnSpPr>
              <a:stCxn id="92" idx="6"/>
              <a:endCxn id="93" idx="2"/>
            </p:cNvCxnSpPr>
            <p:nvPr/>
          </p:nvCxnSpPr>
          <p:spPr>
            <a:xfrm>
              <a:off x="3908025" y="3781875"/>
              <a:ext cx="996740" cy="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nvGrpSpPr>
          <p:cNvPr id="60" name="Group 59"/>
          <p:cNvGrpSpPr/>
          <p:nvPr/>
        </p:nvGrpSpPr>
        <p:grpSpPr>
          <a:xfrm>
            <a:off x="6999695" y="1778048"/>
            <a:ext cx="914400" cy="810211"/>
            <a:chOff x="2536424" y="1153876"/>
            <a:chExt cx="3739942" cy="3313802"/>
          </a:xfrm>
        </p:grpSpPr>
        <p:grpSp>
          <p:nvGrpSpPr>
            <p:cNvPr id="61" name="Group 60"/>
            <p:cNvGrpSpPr/>
            <p:nvPr/>
          </p:nvGrpSpPr>
          <p:grpSpPr>
            <a:xfrm>
              <a:off x="2536424" y="1153876"/>
              <a:ext cx="3739942" cy="3313802"/>
              <a:chOff x="2536424" y="1153876"/>
              <a:chExt cx="3739942" cy="3313802"/>
            </a:xfrm>
          </p:grpSpPr>
          <p:sp>
            <p:nvSpPr>
              <p:cNvPr id="73" name="Oval 72"/>
              <p:cNvSpPr>
                <a:spLocks noChangeAspect="1"/>
              </p:cNvSpPr>
              <p:nvPr/>
            </p:nvSpPr>
            <p:spPr>
              <a:xfrm>
                <a:off x="2536424"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75" name="Oval 74"/>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76" name="Oval 75"/>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grpSp>
          <p:nvGrpSpPr>
            <p:cNvPr id="62" name="Group 61"/>
            <p:cNvGrpSpPr/>
            <p:nvPr/>
          </p:nvGrpSpPr>
          <p:grpSpPr>
            <a:xfrm>
              <a:off x="3707158" y="1839676"/>
              <a:ext cx="1398474" cy="1457268"/>
              <a:chOff x="3707158" y="1839676"/>
              <a:chExt cx="1398474" cy="1457268"/>
            </a:xfrm>
          </p:grpSpPr>
          <p:cxnSp>
            <p:nvCxnSpPr>
              <p:cNvPr id="64" name="Straight Arrow Connector 63"/>
              <p:cNvCxnSpPr>
                <a:stCxn id="73" idx="6"/>
                <a:endCxn id="75" idx="2"/>
              </p:cNvCxnSpPr>
              <p:nvPr/>
            </p:nvCxnSpPr>
            <p:spPr>
              <a:xfrm>
                <a:off x="3908024" y="1839676"/>
                <a:ext cx="996742" cy="0"/>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p:cNvCxnSpPr>
                <a:stCxn id="75" idx="3"/>
                <a:endCxn id="76" idx="7"/>
              </p:cNvCxnSpPr>
              <p:nvPr/>
            </p:nvCxnSpPr>
            <p:spPr>
              <a:xfrm flipH="1">
                <a:off x="3707158" y="2324610"/>
                <a:ext cx="1398474" cy="972334"/>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grpSp>
      </p:grpSp>
      <p:grpSp>
        <p:nvGrpSpPr>
          <p:cNvPr id="78" name="Group 77"/>
          <p:cNvGrpSpPr/>
          <p:nvPr/>
        </p:nvGrpSpPr>
        <p:grpSpPr>
          <a:xfrm>
            <a:off x="6999695" y="1778048"/>
            <a:ext cx="914400" cy="810211"/>
            <a:chOff x="2536424" y="1153876"/>
            <a:chExt cx="3739942" cy="3313802"/>
          </a:xfrm>
        </p:grpSpPr>
        <p:grpSp>
          <p:nvGrpSpPr>
            <p:cNvPr id="80" name="Group 79"/>
            <p:cNvGrpSpPr/>
            <p:nvPr/>
          </p:nvGrpSpPr>
          <p:grpSpPr>
            <a:xfrm>
              <a:off x="2536424" y="1153876"/>
              <a:ext cx="3739942" cy="3313802"/>
              <a:chOff x="2536424" y="1153876"/>
              <a:chExt cx="3739942" cy="3313802"/>
            </a:xfrm>
          </p:grpSpPr>
          <p:sp>
            <p:nvSpPr>
              <p:cNvPr id="91" name="Oval 90"/>
              <p:cNvSpPr>
                <a:spLocks noChangeAspect="1"/>
              </p:cNvSpPr>
              <p:nvPr/>
            </p:nvSpPr>
            <p:spPr>
              <a:xfrm>
                <a:off x="2536424"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94" name="Oval 93"/>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96" name="Oval 95"/>
              <p:cNvSpPr>
                <a:spLocks noChangeAspect="1"/>
              </p:cNvSpPr>
              <p:nvPr/>
            </p:nvSpPr>
            <p:spPr>
              <a:xfrm>
                <a:off x="4904766"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grpSp>
          <p:nvGrpSpPr>
            <p:cNvPr id="84" name="Group 83"/>
            <p:cNvGrpSpPr/>
            <p:nvPr/>
          </p:nvGrpSpPr>
          <p:grpSpPr>
            <a:xfrm>
              <a:off x="3908024" y="1839676"/>
              <a:ext cx="1682542" cy="1256402"/>
              <a:chOff x="3908024" y="1839676"/>
              <a:chExt cx="1682542" cy="1256402"/>
            </a:xfrm>
          </p:grpSpPr>
          <p:cxnSp>
            <p:nvCxnSpPr>
              <p:cNvPr id="85" name="Straight Arrow Connector 84"/>
              <p:cNvCxnSpPr>
                <a:stCxn id="91" idx="6"/>
                <a:endCxn id="94" idx="2"/>
              </p:cNvCxnSpPr>
              <p:nvPr/>
            </p:nvCxnSpPr>
            <p:spPr>
              <a:xfrm>
                <a:off x="3908024" y="1839676"/>
                <a:ext cx="996742" cy="0"/>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p:cNvCxnSpPr>
                <a:stCxn id="94" idx="4"/>
                <a:endCxn id="96" idx="0"/>
              </p:cNvCxnSpPr>
              <p:nvPr/>
            </p:nvCxnSpPr>
            <p:spPr>
              <a:xfrm>
                <a:off x="5590566" y="2525476"/>
                <a:ext cx="0" cy="570602"/>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grpSp>
        <p:nvGrpSpPr>
          <p:cNvPr id="32" name="Group 31"/>
          <p:cNvGrpSpPr/>
          <p:nvPr/>
        </p:nvGrpSpPr>
        <p:grpSpPr>
          <a:xfrm>
            <a:off x="6996888" y="1778974"/>
            <a:ext cx="914400" cy="335351"/>
            <a:chOff x="2536424" y="1153876"/>
            <a:chExt cx="3739942" cy="1371600"/>
          </a:xfrm>
        </p:grpSpPr>
        <p:grpSp>
          <p:nvGrpSpPr>
            <p:cNvPr id="33" name="Group 32"/>
            <p:cNvGrpSpPr/>
            <p:nvPr/>
          </p:nvGrpSpPr>
          <p:grpSpPr>
            <a:xfrm>
              <a:off x="2536424" y="1153876"/>
              <a:ext cx="3739942" cy="1371600"/>
              <a:chOff x="2536424" y="1153876"/>
              <a:chExt cx="3739942" cy="1371600"/>
            </a:xfrm>
          </p:grpSpPr>
          <p:sp>
            <p:nvSpPr>
              <p:cNvPr id="40" name="Oval 39"/>
              <p:cNvSpPr>
                <a:spLocks noChangeAspect="1"/>
              </p:cNvSpPr>
              <p:nvPr/>
            </p:nvSpPr>
            <p:spPr>
              <a:xfrm>
                <a:off x="2536424"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41" name="Oval 40"/>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35" name="Straight Arrow Connector 34"/>
            <p:cNvCxnSpPr>
              <a:stCxn id="40" idx="6"/>
              <a:endCxn id="41" idx="2"/>
            </p:cNvCxnSpPr>
            <p:nvPr/>
          </p:nvCxnSpPr>
          <p:spPr>
            <a:xfrm>
              <a:off x="3908025" y="1839679"/>
              <a:ext cx="996740" cy="0"/>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grpSp>
      <p:grpSp>
        <p:nvGrpSpPr>
          <p:cNvPr id="109" name="Group 108"/>
          <p:cNvGrpSpPr/>
          <p:nvPr/>
        </p:nvGrpSpPr>
        <p:grpSpPr>
          <a:xfrm>
            <a:off x="3839099" y="5012277"/>
            <a:ext cx="914400" cy="810211"/>
            <a:chOff x="2536424" y="1153876"/>
            <a:chExt cx="3739942" cy="3313802"/>
          </a:xfrm>
        </p:grpSpPr>
        <p:grpSp>
          <p:nvGrpSpPr>
            <p:cNvPr id="110" name="Group 109"/>
            <p:cNvGrpSpPr/>
            <p:nvPr/>
          </p:nvGrpSpPr>
          <p:grpSpPr>
            <a:xfrm>
              <a:off x="2536424" y="1153876"/>
              <a:ext cx="3739942" cy="3313802"/>
              <a:chOff x="2536424" y="1153876"/>
              <a:chExt cx="3739942" cy="3313802"/>
            </a:xfrm>
          </p:grpSpPr>
          <p:sp>
            <p:nvSpPr>
              <p:cNvPr id="118" name="Oval 117"/>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19" name="Oval 118"/>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20" name="Oval 119"/>
              <p:cNvSpPr>
                <a:spLocks noChangeAspect="1"/>
              </p:cNvSpPr>
              <p:nvPr/>
            </p:nvSpPr>
            <p:spPr>
              <a:xfrm>
                <a:off x="4904766"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grpSp>
          <p:nvGrpSpPr>
            <p:cNvPr id="111" name="Group 110"/>
            <p:cNvGrpSpPr/>
            <p:nvPr/>
          </p:nvGrpSpPr>
          <p:grpSpPr>
            <a:xfrm>
              <a:off x="3707158" y="2324610"/>
              <a:ext cx="1398474" cy="1457268"/>
              <a:chOff x="3707158" y="2324610"/>
              <a:chExt cx="1398474" cy="1457268"/>
            </a:xfrm>
          </p:grpSpPr>
          <p:cxnSp>
            <p:nvCxnSpPr>
              <p:cNvPr id="114" name="Straight Arrow Connector 113"/>
              <p:cNvCxnSpPr>
                <a:stCxn id="118" idx="3"/>
                <a:endCxn id="119" idx="7"/>
              </p:cNvCxnSpPr>
              <p:nvPr/>
            </p:nvCxnSpPr>
            <p:spPr>
              <a:xfrm flipH="1">
                <a:off x="3707158" y="2324610"/>
                <a:ext cx="1398474" cy="972334"/>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6" name="Straight Arrow Connector 115"/>
              <p:cNvCxnSpPr>
                <a:stCxn id="119" idx="6"/>
                <a:endCxn id="120" idx="2"/>
              </p:cNvCxnSpPr>
              <p:nvPr/>
            </p:nvCxnSpPr>
            <p:spPr>
              <a:xfrm>
                <a:off x="3908024" y="3781878"/>
                <a:ext cx="996742" cy="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grpSp>
        <p:nvGrpSpPr>
          <p:cNvPr id="97" name="Group 96"/>
          <p:cNvGrpSpPr/>
          <p:nvPr/>
        </p:nvGrpSpPr>
        <p:grpSpPr>
          <a:xfrm>
            <a:off x="3845813" y="4282244"/>
            <a:ext cx="914400" cy="810211"/>
            <a:chOff x="2536424" y="1153876"/>
            <a:chExt cx="3739942" cy="3313802"/>
          </a:xfrm>
        </p:grpSpPr>
        <p:grpSp>
          <p:nvGrpSpPr>
            <p:cNvPr id="98" name="Group 97"/>
            <p:cNvGrpSpPr/>
            <p:nvPr/>
          </p:nvGrpSpPr>
          <p:grpSpPr>
            <a:xfrm>
              <a:off x="2536424" y="1153876"/>
              <a:ext cx="3739942" cy="3313802"/>
              <a:chOff x="2536424" y="1153876"/>
              <a:chExt cx="3739942" cy="3313802"/>
            </a:xfrm>
          </p:grpSpPr>
          <p:sp>
            <p:nvSpPr>
              <p:cNvPr id="105" name="Oval 104"/>
              <p:cNvSpPr>
                <a:spLocks noChangeAspect="1"/>
              </p:cNvSpPr>
              <p:nvPr/>
            </p:nvSpPr>
            <p:spPr>
              <a:xfrm>
                <a:off x="2536424"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07" name="Oval 106"/>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108" name="Oval 107"/>
              <p:cNvSpPr>
                <a:spLocks noChangeAspect="1"/>
              </p:cNvSpPr>
              <p:nvPr/>
            </p:nvSpPr>
            <p:spPr>
              <a:xfrm>
                <a:off x="4904766"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grpSp>
          <p:nvGrpSpPr>
            <p:cNvPr id="99" name="Group 98"/>
            <p:cNvGrpSpPr/>
            <p:nvPr/>
          </p:nvGrpSpPr>
          <p:grpSpPr>
            <a:xfrm>
              <a:off x="3222224" y="2525476"/>
              <a:ext cx="1682542" cy="1256402"/>
              <a:chOff x="3222224" y="2525476"/>
              <a:chExt cx="1682542" cy="1256402"/>
            </a:xfrm>
          </p:grpSpPr>
          <p:cxnSp>
            <p:nvCxnSpPr>
              <p:cNvPr id="103" name="Straight Arrow Connector 102"/>
              <p:cNvCxnSpPr>
                <a:stCxn id="105" idx="4"/>
                <a:endCxn id="107" idx="0"/>
              </p:cNvCxnSpPr>
              <p:nvPr/>
            </p:nvCxnSpPr>
            <p:spPr>
              <a:xfrm>
                <a:off x="3222224" y="2525476"/>
                <a:ext cx="0" cy="570602"/>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p:cNvCxnSpPr>
                <a:stCxn id="107" idx="6"/>
                <a:endCxn id="108" idx="2"/>
              </p:cNvCxnSpPr>
              <p:nvPr/>
            </p:nvCxnSpPr>
            <p:spPr>
              <a:xfrm>
                <a:off x="3908024" y="3781878"/>
                <a:ext cx="996742" cy="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grpSp>
        <p:nvGrpSpPr>
          <p:cNvPr id="17" name="Group 16"/>
          <p:cNvGrpSpPr/>
          <p:nvPr/>
        </p:nvGrpSpPr>
        <p:grpSpPr>
          <a:xfrm>
            <a:off x="3845815" y="4282244"/>
            <a:ext cx="335351" cy="810211"/>
            <a:chOff x="2536424" y="1153876"/>
            <a:chExt cx="1371600" cy="3313802"/>
          </a:xfrm>
        </p:grpSpPr>
        <p:grpSp>
          <p:nvGrpSpPr>
            <p:cNvPr id="19" name="Group 18"/>
            <p:cNvGrpSpPr/>
            <p:nvPr/>
          </p:nvGrpSpPr>
          <p:grpSpPr>
            <a:xfrm>
              <a:off x="2536424" y="1153876"/>
              <a:ext cx="1371600" cy="3313802"/>
              <a:chOff x="2536424" y="1153876"/>
              <a:chExt cx="1371600" cy="3313802"/>
            </a:xfrm>
          </p:grpSpPr>
          <p:sp>
            <p:nvSpPr>
              <p:cNvPr id="28" name="Oval 27"/>
              <p:cNvSpPr>
                <a:spLocks noChangeAspect="1"/>
              </p:cNvSpPr>
              <p:nvPr/>
            </p:nvSpPr>
            <p:spPr>
              <a:xfrm>
                <a:off x="2536424"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30" name="Oval 29"/>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26" name="Straight Arrow Connector 25"/>
            <p:cNvCxnSpPr>
              <a:stCxn id="28" idx="4"/>
              <a:endCxn id="30" idx="0"/>
            </p:cNvCxnSpPr>
            <p:nvPr/>
          </p:nvCxnSpPr>
          <p:spPr>
            <a:xfrm>
              <a:off x="3222227" y="2525477"/>
              <a:ext cx="0" cy="570600"/>
            </a:xfrm>
            <a:prstGeom prst="straightConnector1">
              <a:avLst/>
            </a:prstGeom>
            <a:ln w="12700" cmpd="sng">
              <a:headEnd type="none"/>
              <a:tailEnd type="triangle"/>
            </a:ln>
          </p:spPr>
          <p:style>
            <a:lnRef idx="3">
              <a:schemeClr val="dk1"/>
            </a:lnRef>
            <a:fillRef idx="0">
              <a:schemeClr val="dk1"/>
            </a:fillRef>
            <a:effectRef idx="2">
              <a:schemeClr val="dk1"/>
            </a:effectRef>
            <a:fontRef idx="minor">
              <a:schemeClr val="tx1"/>
            </a:fontRef>
          </p:style>
        </p:cxnSp>
      </p:grpSp>
      <p:grpSp>
        <p:nvGrpSpPr>
          <p:cNvPr id="58" name="Group 57"/>
          <p:cNvGrpSpPr/>
          <p:nvPr/>
        </p:nvGrpSpPr>
        <p:grpSpPr>
          <a:xfrm>
            <a:off x="3839099" y="5012797"/>
            <a:ext cx="914400" cy="810211"/>
            <a:chOff x="2536424" y="1153876"/>
            <a:chExt cx="3739942" cy="3313802"/>
          </a:xfrm>
        </p:grpSpPr>
        <p:grpSp>
          <p:nvGrpSpPr>
            <p:cNvPr id="59" name="Group 58"/>
            <p:cNvGrpSpPr/>
            <p:nvPr/>
          </p:nvGrpSpPr>
          <p:grpSpPr>
            <a:xfrm>
              <a:off x="2536424" y="1153876"/>
              <a:ext cx="3739942" cy="3313802"/>
              <a:chOff x="2536424" y="1153876"/>
              <a:chExt cx="3739942" cy="3313802"/>
            </a:xfrm>
          </p:grpSpPr>
          <p:sp>
            <p:nvSpPr>
              <p:cNvPr id="67" name="Oval 66"/>
              <p:cNvSpPr>
                <a:spLocks noChangeAspect="1"/>
              </p:cNvSpPr>
              <p:nvPr/>
            </p:nvSpPr>
            <p:spPr>
              <a:xfrm>
                <a:off x="4904766" y="1153876"/>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sp>
            <p:nvSpPr>
              <p:cNvPr id="68" name="Oval 67"/>
              <p:cNvSpPr>
                <a:spLocks noChangeAspect="1"/>
              </p:cNvSpPr>
              <p:nvPr/>
            </p:nvSpPr>
            <p:spPr>
              <a:xfrm>
                <a:off x="2536424" y="3096078"/>
                <a:ext cx="1371600" cy="1371600"/>
              </a:xfrm>
              <a:prstGeom prst="ellipse">
                <a:avLst/>
              </a:prstGeom>
              <a:ln w="12700" cmpd="sng"/>
            </p:spPr>
            <p:style>
              <a:lnRef idx="2">
                <a:schemeClr val="dk1"/>
              </a:lnRef>
              <a:fillRef idx="1">
                <a:schemeClr val="lt1"/>
              </a:fillRef>
              <a:effectRef idx="0">
                <a:schemeClr val="dk1"/>
              </a:effectRef>
              <a:fontRef idx="minor">
                <a:schemeClr val="dk1"/>
              </a:fontRef>
            </p:style>
            <p:txBody>
              <a:bodyPr wrap="none" rtlCol="0" anchor="ctr"/>
              <a:lstStyle/>
              <a:p>
                <a:pPr algn="ctr"/>
                <a:endParaRPr lang="en-US" dirty="0"/>
              </a:p>
            </p:txBody>
          </p:sp>
        </p:grpSp>
        <p:cxnSp>
          <p:nvCxnSpPr>
            <p:cNvPr id="63" name="Straight Arrow Connector 62"/>
            <p:cNvCxnSpPr>
              <a:stCxn id="67" idx="3"/>
              <a:endCxn id="68" idx="7"/>
            </p:cNvCxnSpPr>
            <p:nvPr/>
          </p:nvCxnSpPr>
          <p:spPr>
            <a:xfrm flipH="1">
              <a:off x="3707160" y="2324612"/>
              <a:ext cx="1398475" cy="972336"/>
            </a:xfrm>
            <a:prstGeom prst="straightConnector1">
              <a:avLst/>
            </a:prstGeom>
            <a:ln w="12700" cmpd="sng">
              <a:solidFill>
                <a:srgbClr val="800000"/>
              </a:solidFill>
              <a:headEnd type="none"/>
              <a:tailEnd type="triangle"/>
            </a:ln>
          </p:spPr>
          <p:style>
            <a:lnRef idx="3">
              <a:schemeClr val="dk1"/>
            </a:lnRef>
            <a:fillRef idx="0">
              <a:schemeClr val="dk1"/>
            </a:fillRef>
            <a:effectRef idx="2">
              <a:schemeClr val="dk1"/>
            </a:effectRef>
            <a:fontRef idx="minor">
              <a:schemeClr val="tx1"/>
            </a:fontRef>
          </p:style>
        </p:cxnSp>
      </p:grpSp>
      <p:grpSp>
        <p:nvGrpSpPr>
          <p:cNvPr id="4" name="Group 3"/>
          <p:cNvGrpSpPr/>
          <p:nvPr/>
        </p:nvGrpSpPr>
        <p:grpSpPr>
          <a:xfrm>
            <a:off x="3808475" y="1624539"/>
            <a:ext cx="4378372" cy="4227948"/>
            <a:chOff x="2856355" y="1218403"/>
            <a:chExt cx="3283779" cy="3170961"/>
          </a:xfrm>
        </p:grpSpPr>
        <p:sp>
          <p:nvSpPr>
            <p:cNvPr id="3" name="Multiply 2"/>
            <p:cNvSpPr/>
            <p:nvPr/>
          </p:nvSpPr>
          <p:spPr>
            <a:xfrm>
              <a:off x="5590566" y="1218403"/>
              <a:ext cx="549568" cy="596872"/>
            </a:xfrm>
            <a:prstGeom prst="mathMultiply">
              <a:avLst>
                <a:gd name="adj1" fmla="val 208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Multiply 120"/>
            <p:cNvSpPr/>
            <p:nvPr/>
          </p:nvSpPr>
          <p:spPr>
            <a:xfrm>
              <a:off x="5540857" y="3195620"/>
              <a:ext cx="549568" cy="596872"/>
            </a:xfrm>
            <a:prstGeom prst="mathMultiply">
              <a:avLst>
                <a:gd name="adj1" fmla="val 208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Multiply 121"/>
            <p:cNvSpPr/>
            <p:nvPr/>
          </p:nvSpPr>
          <p:spPr>
            <a:xfrm>
              <a:off x="5327091" y="3792492"/>
              <a:ext cx="549568" cy="596872"/>
            </a:xfrm>
            <a:prstGeom prst="mathMultiply">
              <a:avLst>
                <a:gd name="adj1" fmla="val 208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Multiply 122"/>
            <p:cNvSpPr/>
            <p:nvPr/>
          </p:nvSpPr>
          <p:spPr>
            <a:xfrm>
              <a:off x="2856355" y="3252176"/>
              <a:ext cx="549568" cy="596872"/>
            </a:xfrm>
            <a:prstGeom prst="mathMultiply">
              <a:avLst>
                <a:gd name="adj1" fmla="val 208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5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par>
                                <p:cTn id="8" presetID="9"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dissolve">
                                      <p:cBhvr>
                                        <p:cTn id="10" dur="500"/>
                                        <p:tgtEl>
                                          <p:spTgt spid="78"/>
                                        </p:tgtEl>
                                      </p:cBhvr>
                                    </p:animEffect>
                                  </p:childTnLst>
                                </p:cTn>
                              </p:par>
                              <p:par>
                                <p:cTn id="11" presetID="9"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dissolve">
                                      <p:cBhvr>
                                        <p:cTn id="13" dur="500"/>
                                        <p:tgtEl>
                                          <p:spTgt spid="109"/>
                                        </p:tgtEl>
                                      </p:cBhvr>
                                    </p:animEffect>
                                  </p:childTnLst>
                                </p:cTn>
                              </p:par>
                              <p:par>
                                <p:cTn id="14" presetID="9" presetClass="entr" presetSubtype="0" fill="hold"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dissolve">
                                      <p:cBhvr>
                                        <p:cTn id="16" dur="500"/>
                                        <p:tgtEl>
                                          <p:spTgt spid="97"/>
                                        </p:tgtEl>
                                      </p:cBhvr>
                                    </p:animEffect>
                                  </p:childTnLst>
                                </p:cTn>
                              </p:par>
                            </p:childTnLst>
                          </p:cTn>
                        </p:par>
                        <p:par>
                          <p:cTn id="17" fill="hold">
                            <p:stCondLst>
                              <p:cond delay="500"/>
                            </p:stCondLst>
                            <p:childTnLst>
                              <p:par>
                                <p:cTn id="18" presetID="1" presetClass="exit" presetSubtype="0" fill="hold" nodeType="afterEffect">
                                  <p:stCondLst>
                                    <p:cond delay="0"/>
                                  </p:stCondLst>
                                  <p:childTnLst>
                                    <p:set>
                                      <p:cBhvr>
                                        <p:cTn id="19" dur="1" fill="hold">
                                          <p:stCondLst>
                                            <p:cond delay="0"/>
                                          </p:stCondLst>
                                        </p:cTn>
                                        <p:tgtEl>
                                          <p:spTgt spid="3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7"/>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58"/>
                                        </p:tgtEl>
                                        <p:attrNameLst>
                                          <p:attrName>style.visibility</p:attrName>
                                        </p:attrNameLst>
                                      </p:cBhvr>
                                      <p:to>
                                        <p:strVal val="hidden"/>
                                      </p:to>
                                    </p:set>
                                  </p:childTnLst>
                                </p:cTn>
                              </p:par>
                            </p:childTnLst>
                          </p:cTn>
                        </p:par>
                        <p:par>
                          <p:cTn id="24" fill="hold">
                            <p:stCondLst>
                              <p:cond delay="500"/>
                            </p:stCondLst>
                            <p:childTnLst>
                              <p:par>
                                <p:cTn id="25" presetID="0" presetClass="path" presetSubtype="0" accel="50000" decel="50000" fill="hold" nodeType="afterEffect">
                                  <p:stCondLst>
                                    <p:cond delay="0"/>
                                  </p:stCondLst>
                                  <p:childTnLst>
                                    <p:animMotion origin="layout" path="M 1.85102E-6 3.63973E-7 L -0.02032 0.0768 " pathEditMode="relative" rAng="0" ptsTypes="AA">
                                      <p:cBhvr>
                                        <p:cTn id="26" dur="2000" fill="hold"/>
                                        <p:tgtEl>
                                          <p:spTgt spid="60"/>
                                        </p:tgtEl>
                                        <p:attrNameLst>
                                          <p:attrName>ppt_x</p:attrName>
                                          <p:attrName>ppt_y</p:attrName>
                                        </p:attrNameLst>
                                      </p:cBhvr>
                                      <p:rCtr x="-1024" y="3825"/>
                                    </p:animMotion>
                                  </p:childTnLst>
                                </p:cTn>
                              </p:par>
                              <p:par>
                                <p:cTn id="27" presetID="0" presetClass="path" presetSubtype="0" accel="50000" decel="50000" fill="hold" nodeType="withEffect">
                                  <p:stCondLst>
                                    <p:cond delay="0"/>
                                  </p:stCondLst>
                                  <p:childTnLst>
                                    <p:animMotion origin="layout" path="M 1.85102E-6 3.63973E-7 L 0.0217 3.63973E-7 " pathEditMode="relative" rAng="0" ptsTypes="AA">
                                      <p:cBhvr>
                                        <p:cTn id="28" dur="2000" fill="hold"/>
                                        <p:tgtEl>
                                          <p:spTgt spid="78"/>
                                        </p:tgtEl>
                                        <p:attrNameLst>
                                          <p:attrName>ppt_x</p:attrName>
                                          <p:attrName>ppt_y</p:attrName>
                                        </p:attrNameLst>
                                      </p:cBhvr>
                                      <p:rCtr x="1077" y="0"/>
                                    </p:animMotion>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70"/>
                                        </p:tgtEl>
                                      </p:cBhvr>
                                    </p:animEffect>
                                    <p:set>
                                      <p:cBhvr>
                                        <p:cTn id="44" dur="1" fill="hold">
                                          <p:stCondLst>
                                            <p:cond delay="499"/>
                                          </p:stCondLst>
                                        </p:cTn>
                                        <p:tgtEl>
                                          <p:spTgt spid="70"/>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82"/>
                                        </p:tgtEl>
                                      </p:cBhvr>
                                    </p:animEffect>
                                    <p:set>
                                      <p:cBhvr>
                                        <p:cTn id="47" dur="1" fill="hold">
                                          <p:stCondLst>
                                            <p:cond delay="499"/>
                                          </p:stCondLst>
                                        </p:cTn>
                                        <p:tgtEl>
                                          <p:spTgt spid="82"/>
                                        </p:tgtEl>
                                        <p:attrNameLst>
                                          <p:attrName>style.visibility</p:attrName>
                                        </p:attrNameLst>
                                      </p:cBhvr>
                                      <p:to>
                                        <p:strVal val="hidden"/>
                                      </p:to>
                                    </p:set>
                                  </p:childTnLst>
                                </p:cTn>
                              </p:par>
                              <p:par>
                                <p:cTn id="48" presetID="9" presetClass="exit" presetSubtype="0" fill="hold" nodeType="withEffect">
                                  <p:stCondLst>
                                    <p:cond delay="0"/>
                                  </p:stCondLst>
                                  <p:childTnLst>
                                    <p:animEffect transition="out" filter="dissolve">
                                      <p:cBhvr>
                                        <p:cTn id="49" dur="500"/>
                                        <p:tgtEl>
                                          <p:spTgt spid="97"/>
                                        </p:tgtEl>
                                      </p:cBhvr>
                                    </p:animEffect>
                                    <p:set>
                                      <p:cBhvr>
                                        <p:cTn id="50" dur="1" fill="hold">
                                          <p:stCondLst>
                                            <p:cond delay="499"/>
                                          </p:stCondLst>
                                        </p:cTn>
                                        <p:tgtEl>
                                          <p:spTgt spid="97"/>
                                        </p:tgtEl>
                                        <p:attrNameLst>
                                          <p:attrName>style.visibility</p:attrName>
                                        </p:attrNameLst>
                                      </p:cBhvr>
                                      <p:to>
                                        <p:strVal val="hidden"/>
                                      </p:to>
                                    </p:set>
                                  </p:childTnLst>
                                </p:cTn>
                              </p:par>
                            </p:childTnLst>
                          </p:cTn>
                        </p:par>
                        <p:par>
                          <p:cTn id="51" fill="hold">
                            <p:stCondLst>
                              <p:cond delay="500"/>
                            </p:stCondLst>
                            <p:childTnLst>
                              <p:par>
                                <p:cTn id="52" presetID="0" presetClass="path" presetSubtype="0" accel="50000" decel="50000" fill="hold" nodeType="afterEffect">
                                  <p:stCondLst>
                                    <p:cond delay="500"/>
                                  </p:stCondLst>
                                  <p:childTnLst>
                                    <p:animMotion origin="layout" path="M -0.02032 0.07681 L -0.25751 0.41487 " pathEditMode="relative" ptsTypes="AA">
                                      <p:cBhvr>
                                        <p:cTn id="53" dur="2000" fill="hold"/>
                                        <p:tgtEl>
                                          <p:spTgt spid="60"/>
                                        </p:tgtEl>
                                        <p:attrNameLst>
                                          <p:attrName>ppt_x</p:attrName>
                                          <p:attrName>ppt_y</p:attrName>
                                        </p:attrNameLst>
                                      </p:cBhvr>
                                    </p:animMotion>
                                  </p:childTnLst>
                                </p:cTn>
                              </p:par>
                              <p:par>
                                <p:cTn id="54" presetID="0" presetClass="path" presetSubtype="0" accel="50000" decel="50000" fill="hold" nodeType="withEffect">
                                  <p:stCondLst>
                                    <p:cond delay="500"/>
                                  </p:stCondLst>
                                  <p:childTnLst>
                                    <p:animMotion origin="layout" path="M 3.58743E-6 -2.25787E-6 L 0.25751 -0.05768 " pathEditMode="relative" ptsTypes="AA">
                                      <p:cBhvr>
                                        <p:cTn id="55" dur="2000" fill="hold"/>
                                        <p:tgtEl>
                                          <p:spTgt spid="1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745" y="360901"/>
            <a:ext cx="9427659" cy="800081"/>
          </a:xfrm>
        </p:spPr>
        <p:txBody>
          <a:bodyPr anchor="ctr">
            <a:normAutofit/>
          </a:bodyPr>
          <a:lstStyle/>
          <a:p>
            <a:r>
              <a:rPr lang="en-US" dirty="0"/>
              <a:t>Agenda</a:t>
            </a:r>
          </a:p>
        </p:txBody>
      </p:sp>
      <p:sp>
        <p:nvSpPr>
          <p:cNvPr id="3" name="Content Placeholder 2"/>
          <p:cNvSpPr>
            <a:spLocks noGrp="1"/>
          </p:cNvSpPr>
          <p:nvPr>
            <p:ph idx="1"/>
          </p:nvPr>
        </p:nvSpPr>
        <p:spPr>
          <a:xfrm>
            <a:off x="590747" y="1482569"/>
            <a:ext cx="5197312" cy="4355272"/>
          </a:xfrm>
        </p:spPr>
        <p:txBody>
          <a:bodyPr>
            <a:noAutofit/>
          </a:bodyPr>
          <a:lstStyle/>
          <a:p>
            <a:pPr>
              <a:buSzPct val="100000"/>
            </a:pPr>
            <a:r>
              <a:rPr lang="en-US" dirty="0"/>
              <a:t>Lateral Movement Overview</a:t>
            </a:r>
          </a:p>
          <a:p>
            <a:pPr>
              <a:buSzPct val="100000"/>
              <a:buBlip>
                <a:blip r:embed="rId2"/>
              </a:buBlip>
            </a:pPr>
            <a:r>
              <a:rPr lang="en-US" dirty="0"/>
              <a:t>Structuring the Analysis</a:t>
            </a:r>
          </a:p>
          <a:p>
            <a:pPr>
              <a:buSzPct val="100000"/>
              <a:buBlip>
                <a:blip r:embed="rId2"/>
              </a:buBlip>
            </a:pPr>
            <a:r>
              <a:rPr lang="en-US" dirty="0"/>
              <a:t>Detecting LMs with </a:t>
            </a:r>
            <a:r>
              <a:rPr lang="en-US" dirty="0" err="1"/>
              <a:t>DataScience</a:t>
            </a:r>
            <a:r>
              <a:rPr lang="en-US" dirty="0"/>
              <a:t>™</a:t>
            </a:r>
          </a:p>
          <a:p>
            <a:pPr>
              <a:buSzPct val="100000"/>
              <a:buBlip>
                <a:blip r:embed="rId2"/>
              </a:buBlip>
            </a:pPr>
            <a:r>
              <a:rPr lang="en-US" dirty="0"/>
              <a:t>Threat Hunting around Detected LMs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775" y="1585310"/>
            <a:ext cx="4864100" cy="2857500"/>
          </a:xfrm>
          <a:prstGeom prst="rect">
            <a:avLst/>
          </a:prstGeom>
        </p:spPr>
      </p:pic>
    </p:spTree>
    <p:extLst>
      <p:ext uri="{BB962C8B-B14F-4D97-AF65-F5344CB8AC3E}">
        <p14:creationId xmlns:p14="http://schemas.microsoft.com/office/powerpoint/2010/main" val="17619170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Scalable Analytic Implementation</a:t>
            </a:r>
          </a:p>
        </p:txBody>
      </p:sp>
      <p:sp>
        <p:nvSpPr>
          <p:cNvPr id="3" name="Content Placeholder 2"/>
          <p:cNvSpPr>
            <a:spLocks noGrp="1"/>
          </p:cNvSpPr>
          <p:nvPr>
            <p:ph idx="1"/>
          </p:nvPr>
        </p:nvSpPr>
        <p:spPr>
          <a:xfrm>
            <a:off x="609600" y="3087501"/>
            <a:ext cx="5284096" cy="3272563"/>
          </a:xfrm>
        </p:spPr>
        <p:txBody>
          <a:bodyPr/>
          <a:lstStyle/>
          <a:p>
            <a:r>
              <a:rPr lang="en-US" dirty="0"/>
              <a:t>Large scale, parallel implementation</a:t>
            </a:r>
          </a:p>
          <a:p>
            <a:r>
              <a:rPr lang="en-US" dirty="0"/>
              <a:t>Multiple Independent Variable Bayesian Classifier (MIVB)</a:t>
            </a:r>
          </a:p>
        </p:txBody>
      </p:sp>
      <p:pic>
        <p:nvPicPr>
          <p:cNvPr id="5" name="Picture 4"/>
          <p:cNvPicPr>
            <a:picLocks noChangeAspect="1"/>
          </p:cNvPicPr>
          <p:nvPr/>
        </p:nvPicPr>
        <p:blipFill>
          <a:blip r:embed="rId2"/>
          <a:stretch>
            <a:fillRect/>
          </a:stretch>
        </p:blipFill>
        <p:spPr>
          <a:xfrm>
            <a:off x="6298306" y="1683906"/>
            <a:ext cx="4096983" cy="1403596"/>
          </a:xfrm>
          <a:prstGeom prst="rect">
            <a:avLst/>
          </a:prstGeom>
        </p:spPr>
      </p:pic>
      <p:pic>
        <p:nvPicPr>
          <p:cNvPr id="6" name="Picture 5"/>
          <p:cNvPicPr>
            <a:picLocks noChangeAspect="1"/>
          </p:cNvPicPr>
          <p:nvPr/>
        </p:nvPicPr>
        <p:blipFill>
          <a:blip r:embed="rId3"/>
          <a:stretch>
            <a:fillRect/>
          </a:stretch>
        </p:blipFill>
        <p:spPr>
          <a:xfrm>
            <a:off x="590747" y="1401256"/>
            <a:ext cx="2728576" cy="1451371"/>
          </a:xfrm>
          <a:prstGeom prst="rect">
            <a:avLst/>
          </a:prstGeom>
        </p:spPr>
      </p:pic>
      <p:sp>
        <p:nvSpPr>
          <p:cNvPr id="7" name="Content Placeholder 2"/>
          <p:cNvSpPr txBox="1">
            <a:spLocks/>
          </p:cNvSpPr>
          <p:nvPr/>
        </p:nvSpPr>
        <p:spPr>
          <a:xfrm>
            <a:off x="6298304" y="3087501"/>
            <a:ext cx="5284096" cy="3272563"/>
          </a:xfrm>
          <a:prstGeom prst="rect">
            <a:avLst/>
          </a:prstGeom>
        </p:spPr>
        <p:txBody>
          <a:bodyPr vert="horz" lIns="121914" tIns="60957" rIns="121914" bIns="60957" rtlCol="0">
            <a:normAutofit/>
          </a:bodyPr>
          <a:lstStyle>
            <a:lvl1pPr marL="230188" indent="-230188" algn="l" defTabSz="457200" rtl="0" eaLnBrk="1" latinLnBrk="0" hangingPunct="1">
              <a:spcBef>
                <a:spcPct val="20000"/>
              </a:spcBef>
              <a:buSzPct val="70000"/>
              <a:buFontTx/>
              <a:buBlip>
                <a:blip r:embed="rId4"/>
              </a:buBlip>
              <a:defRPr sz="1800" kern="1200">
                <a:solidFill>
                  <a:schemeClr val="tx1"/>
                </a:solidFill>
                <a:latin typeface="+mn-lt"/>
                <a:ea typeface="+mn-ea"/>
                <a:cs typeface="+mn-cs"/>
              </a:defRPr>
            </a:lvl1pPr>
            <a:lvl2pPr marL="684213" indent="-227013" algn="l" defTabSz="457200" rtl="0" eaLnBrk="1" latinLnBrk="0" hangingPunct="1">
              <a:spcBef>
                <a:spcPct val="20000"/>
              </a:spcBef>
              <a:buSzPct val="70000"/>
              <a:buFontTx/>
              <a:buBlip>
                <a:blip r:embed="rId4"/>
              </a:buBlip>
              <a:defRPr sz="1600" kern="1200">
                <a:solidFill>
                  <a:schemeClr val="tx1"/>
                </a:solidFill>
                <a:latin typeface="+mn-lt"/>
                <a:ea typeface="+mn-ea"/>
                <a:cs typeface="+mn-cs"/>
              </a:defRPr>
            </a:lvl2pPr>
            <a:lvl3pPr marL="1143000" indent="-228600" algn="l" defTabSz="457200" rtl="0" eaLnBrk="1" latinLnBrk="0" hangingPunct="1">
              <a:spcBef>
                <a:spcPct val="20000"/>
              </a:spcBef>
              <a:buSzPct val="70000"/>
              <a:buFontTx/>
              <a:buBlip>
                <a:blip r:embed="rId4"/>
              </a:buBlip>
              <a:defRPr sz="1400" kern="1200">
                <a:solidFill>
                  <a:schemeClr val="tx1"/>
                </a:solidFill>
                <a:latin typeface="+mn-lt"/>
                <a:ea typeface="+mn-ea"/>
                <a:cs typeface="+mn-cs"/>
              </a:defRPr>
            </a:lvl3pPr>
            <a:lvl4pPr marL="1600200" indent="-228600" algn="l" defTabSz="457200" rtl="0" eaLnBrk="1" latinLnBrk="0" hangingPunct="1">
              <a:spcBef>
                <a:spcPct val="20000"/>
              </a:spcBef>
              <a:buSzPct val="70000"/>
              <a:buFontTx/>
              <a:buBlip>
                <a:blip r:embed="rId4"/>
              </a:buBlip>
              <a:defRPr sz="1800" kern="1200">
                <a:solidFill>
                  <a:schemeClr val="tx1"/>
                </a:solidFill>
                <a:latin typeface="+mn-lt"/>
                <a:ea typeface="+mn-ea"/>
                <a:cs typeface="+mn-cs"/>
              </a:defRPr>
            </a:lvl4pPr>
            <a:lvl5pPr marL="2057400" indent="-228600" algn="l" defTabSz="457200" rtl="0" eaLnBrk="1" latinLnBrk="0" hangingPunct="1">
              <a:spcBef>
                <a:spcPct val="20000"/>
              </a:spcBef>
              <a:buSzPct val="70000"/>
              <a:buFontTx/>
              <a:buBlip>
                <a:blip r:embed="rId4"/>
              </a:buBlip>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100" dirty="0">
                <a:latin typeface="Roboto" charset="0"/>
                <a:ea typeface="Roboto" charset="0"/>
                <a:cs typeface="Roboto" charset="0"/>
              </a:rPr>
              <a:t>Spark extension for graph processing</a:t>
            </a:r>
          </a:p>
          <a:p>
            <a:r>
              <a:rPr lang="en-US" sz="2100" dirty="0">
                <a:latin typeface="Roboto" charset="0"/>
                <a:ea typeface="Roboto" charset="0"/>
                <a:cs typeface="Roboto" charset="0"/>
              </a:rPr>
              <a:t>High performance message passing implementation</a:t>
            </a:r>
          </a:p>
          <a:p>
            <a:r>
              <a:rPr lang="en-US" sz="2100" dirty="0">
                <a:latin typeface="Roboto" charset="0"/>
                <a:ea typeface="Roboto" charset="0"/>
                <a:cs typeface="Roboto" charset="0"/>
              </a:rPr>
              <a:t>Used for agglomerative clustering / detection of LM structures</a:t>
            </a:r>
          </a:p>
        </p:txBody>
      </p:sp>
    </p:spTree>
    <p:extLst>
      <p:ext uri="{BB962C8B-B14F-4D97-AF65-F5344CB8AC3E}">
        <p14:creationId xmlns:p14="http://schemas.microsoft.com/office/powerpoint/2010/main" val="1943814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Workflow</a:t>
            </a:r>
          </a:p>
        </p:txBody>
      </p:sp>
      <p:grpSp>
        <p:nvGrpSpPr>
          <p:cNvPr id="44" name="Group 43"/>
          <p:cNvGrpSpPr/>
          <p:nvPr/>
        </p:nvGrpSpPr>
        <p:grpSpPr>
          <a:xfrm>
            <a:off x="1234262" y="1772695"/>
            <a:ext cx="9723481" cy="4585205"/>
            <a:chOff x="925695" y="1485487"/>
            <a:chExt cx="7292611" cy="3438904"/>
          </a:xfrm>
        </p:grpSpPr>
        <p:sp>
          <p:nvSpPr>
            <p:cNvPr id="5" name="Can 4"/>
            <p:cNvSpPr/>
            <p:nvPr/>
          </p:nvSpPr>
          <p:spPr>
            <a:xfrm>
              <a:off x="925695" y="2101965"/>
              <a:ext cx="1302904" cy="1247809"/>
            </a:xfrm>
            <a:prstGeom prst="can">
              <a:avLst>
                <a:gd name="adj" fmla="val 16636"/>
              </a:avLst>
            </a:prstGeom>
            <a:solidFill>
              <a:srgbClr val="0070C0">
                <a:alpha val="18000"/>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Roboto" charset="0"/>
                  <a:ea typeface="Roboto" charset="0"/>
                  <a:cs typeface="Roboto" charset="0"/>
                </a:rPr>
                <a:t>Sqrrl </a:t>
              </a:r>
              <a:r>
                <a:rPr lang="en-US" sz="1600" dirty="0" err="1">
                  <a:latin typeface="Roboto" charset="0"/>
                  <a:ea typeface="Roboto" charset="0"/>
                  <a:cs typeface="Roboto" charset="0"/>
                </a:rPr>
                <a:t>Auth</a:t>
              </a:r>
              <a:r>
                <a:rPr lang="en-US" sz="1600" dirty="0">
                  <a:latin typeface="Roboto" charset="0"/>
                  <a:ea typeface="Roboto" charset="0"/>
                  <a:cs typeface="Roboto" charset="0"/>
                </a:rPr>
                <a:t>/Login Sources</a:t>
              </a:r>
            </a:p>
          </p:txBody>
        </p:sp>
        <p:grpSp>
          <p:nvGrpSpPr>
            <p:cNvPr id="37" name="Group 36"/>
            <p:cNvGrpSpPr/>
            <p:nvPr/>
          </p:nvGrpSpPr>
          <p:grpSpPr>
            <a:xfrm>
              <a:off x="2770741" y="1485487"/>
              <a:ext cx="3572194" cy="2629313"/>
              <a:chOff x="2770741" y="1485487"/>
              <a:chExt cx="3572194" cy="2629313"/>
            </a:xfrm>
          </p:grpSpPr>
          <p:sp>
            <p:nvSpPr>
              <p:cNvPr id="4" name="Rectangle 3"/>
              <p:cNvSpPr/>
              <p:nvPr/>
            </p:nvSpPr>
            <p:spPr>
              <a:xfrm>
                <a:off x="2770741" y="1485487"/>
                <a:ext cx="3572194" cy="2629313"/>
              </a:xfrm>
              <a:prstGeom prst="rect">
                <a:avLst/>
              </a:prstGeom>
              <a:solidFill>
                <a:schemeClr val="tx1">
                  <a:alpha val="18000"/>
                </a:schemeClr>
              </a:solidFill>
            </p:spPr>
            <p:style>
              <a:lnRef idx="2">
                <a:schemeClr val="dk1"/>
              </a:lnRef>
              <a:fillRef idx="1">
                <a:schemeClr val="lt1"/>
              </a:fillRef>
              <a:effectRef idx="0">
                <a:schemeClr val="dk1"/>
              </a:effectRef>
              <a:fontRef idx="minor">
                <a:schemeClr val="dk1"/>
              </a:fontRef>
            </p:style>
            <p:txBody>
              <a:bodyPr tIns="180000" rtlCol="0" anchor="t"/>
              <a:lstStyle/>
              <a:p>
                <a:pPr algn="ctr"/>
                <a:r>
                  <a:rPr lang="en-US" sz="1600" dirty="0">
                    <a:latin typeface="Roboto" charset="0"/>
                    <a:ea typeface="Roboto" charset="0"/>
                    <a:cs typeface="Roboto" charset="0"/>
                  </a:rPr>
                  <a:t>Spark / </a:t>
                </a:r>
                <a:r>
                  <a:rPr lang="en-US" sz="1600" dirty="0" err="1">
                    <a:latin typeface="Roboto" charset="0"/>
                    <a:ea typeface="Roboto" charset="0"/>
                    <a:cs typeface="Roboto" charset="0"/>
                  </a:rPr>
                  <a:t>GraphX</a:t>
                </a:r>
                <a:endParaRPr lang="en-US" sz="1600" dirty="0">
                  <a:latin typeface="Roboto" charset="0"/>
                  <a:ea typeface="Roboto" charset="0"/>
                  <a:cs typeface="Roboto" charset="0"/>
                </a:endParaRPr>
              </a:p>
            </p:txBody>
          </p:sp>
          <p:grpSp>
            <p:nvGrpSpPr>
              <p:cNvPr id="36" name="Group 35"/>
              <p:cNvGrpSpPr/>
              <p:nvPr/>
            </p:nvGrpSpPr>
            <p:grpSpPr>
              <a:xfrm>
                <a:off x="3121571" y="2101964"/>
                <a:ext cx="2870534" cy="1823355"/>
                <a:chOff x="3246042" y="2101964"/>
                <a:chExt cx="2870534" cy="1823355"/>
              </a:xfrm>
            </p:grpSpPr>
            <p:sp>
              <p:nvSpPr>
                <p:cNvPr id="6" name="Rectangle 5"/>
                <p:cNvSpPr/>
                <p:nvPr/>
              </p:nvSpPr>
              <p:spPr>
                <a:xfrm>
                  <a:off x="3260896" y="3193799"/>
                  <a:ext cx="1284801" cy="731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Roboto" charset="0"/>
                      <a:ea typeface="Roboto" charset="0"/>
                      <a:cs typeface="Roboto" charset="0"/>
                    </a:rPr>
                    <a:t>Classifier Training</a:t>
                  </a:r>
                </a:p>
              </p:txBody>
            </p:sp>
            <p:sp>
              <p:nvSpPr>
                <p:cNvPr id="7" name="Rectangle 6"/>
                <p:cNvSpPr/>
                <p:nvPr/>
              </p:nvSpPr>
              <p:spPr>
                <a:xfrm>
                  <a:off x="3246042" y="2101964"/>
                  <a:ext cx="1284801" cy="731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Roboto" charset="0"/>
                      <a:ea typeface="Roboto" charset="0"/>
                      <a:cs typeface="Roboto" charset="0"/>
                    </a:rPr>
                    <a:t>Single-Hop Predict</a:t>
                  </a:r>
                </a:p>
              </p:txBody>
            </p:sp>
            <p:sp>
              <p:nvSpPr>
                <p:cNvPr id="8" name="Rectangle 7"/>
                <p:cNvSpPr/>
                <p:nvPr/>
              </p:nvSpPr>
              <p:spPr>
                <a:xfrm>
                  <a:off x="4831775" y="2101964"/>
                  <a:ext cx="1284801" cy="731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Roboto" charset="0"/>
                      <a:ea typeface="Roboto" charset="0"/>
                      <a:cs typeface="Roboto" charset="0"/>
                    </a:rPr>
                    <a:t>Multi-Hop Predict</a:t>
                  </a:r>
                </a:p>
              </p:txBody>
            </p:sp>
          </p:grpSp>
        </p:grpSp>
        <p:sp>
          <p:nvSpPr>
            <p:cNvPr id="10" name="Can 9"/>
            <p:cNvSpPr/>
            <p:nvPr/>
          </p:nvSpPr>
          <p:spPr>
            <a:xfrm>
              <a:off x="6810810" y="2759437"/>
              <a:ext cx="1407496" cy="1247809"/>
            </a:xfrm>
            <a:prstGeom prst="can">
              <a:avLst>
                <a:gd name="adj" fmla="val 22610"/>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Roboto" charset="0"/>
                  <a:ea typeface="Roboto" charset="0"/>
                  <a:cs typeface="Roboto" charset="0"/>
                </a:rPr>
                <a:t>Evidence Tables</a:t>
              </a:r>
            </a:p>
          </p:txBody>
        </p:sp>
        <p:sp>
          <p:nvSpPr>
            <p:cNvPr id="9" name="Can 8"/>
            <p:cNvSpPr/>
            <p:nvPr/>
          </p:nvSpPr>
          <p:spPr>
            <a:xfrm>
              <a:off x="6810810" y="1630460"/>
              <a:ext cx="1407496" cy="1247809"/>
            </a:xfrm>
            <a:prstGeom prst="can">
              <a:avLst>
                <a:gd name="adj" fmla="val 19026"/>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Roboto" charset="0"/>
                  <a:ea typeface="Roboto" charset="0"/>
                  <a:cs typeface="Roboto" charset="0"/>
                </a:rPr>
                <a:t>Sqrrl </a:t>
              </a:r>
              <a:r>
                <a:rPr lang="en-US" sz="1600" dirty="0" err="1">
                  <a:latin typeface="Roboto" charset="0"/>
                  <a:ea typeface="Roboto" charset="0"/>
                  <a:cs typeface="Roboto" charset="0"/>
                </a:rPr>
                <a:t>CounterOps</a:t>
              </a:r>
              <a:r>
                <a:rPr lang="en-US" sz="1600" dirty="0">
                  <a:latin typeface="Roboto" charset="0"/>
                  <a:ea typeface="Roboto" charset="0"/>
                  <a:cs typeface="Roboto" charset="0"/>
                </a:rPr>
                <a:t> Model</a:t>
              </a:r>
            </a:p>
          </p:txBody>
        </p:sp>
        <p:sp>
          <p:nvSpPr>
            <p:cNvPr id="11" name="Can 10"/>
            <p:cNvSpPr/>
            <p:nvPr/>
          </p:nvSpPr>
          <p:spPr>
            <a:xfrm>
              <a:off x="4390358" y="4233639"/>
              <a:ext cx="1302904" cy="690752"/>
            </a:xfrm>
            <a:prstGeom prst="can">
              <a:avLst>
                <a:gd name="adj" fmla="val 25857"/>
              </a:avLst>
            </a:prstGeom>
            <a:solidFill>
              <a:schemeClr val="tx1">
                <a:alpha val="18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Roboto" charset="0"/>
                  <a:ea typeface="Roboto" charset="0"/>
                  <a:cs typeface="Roboto" charset="0"/>
                </a:rPr>
                <a:t>Trained Classifier</a:t>
              </a:r>
            </a:p>
          </p:txBody>
        </p:sp>
        <p:cxnSp>
          <p:nvCxnSpPr>
            <p:cNvPr id="13" name="Curved Connector 12"/>
            <p:cNvCxnSpPr>
              <a:stCxn id="5" idx="4"/>
              <a:endCxn id="7" idx="1"/>
            </p:cNvCxnSpPr>
            <p:nvPr/>
          </p:nvCxnSpPr>
          <p:spPr>
            <a:xfrm flipV="1">
              <a:off x="2228599" y="2467724"/>
              <a:ext cx="892972" cy="258146"/>
            </a:xfrm>
            <a:prstGeom prst="curvedConnector3">
              <a:avLst/>
            </a:prstGeom>
            <a:ln w="25400">
              <a:headEnd type="none"/>
              <a:tailEnd type="triangle"/>
            </a:ln>
            <a:effectLst/>
          </p:spPr>
          <p:style>
            <a:lnRef idx="3">
              <a:schemeClr val="dk1"/>
            </a:lnRef>
            <a:fillRef idx="0">
              <a:schemeClr val="dk1"/>
            </a:fillRef>
            <a:effectRef idx="2">
              <a:schemeClr val="dk1"/>
            </a:effectRef>
            <a:fontRef idx="minor">
              <a:schemeClr val="tx1"/>
            </a:fontRef>
          </p:style>
        </p:cxnSp>
        <p:cxnSp>
          <p:nvCxnSpPr>
            <p:cNvPr id="15" name="Curved Connector 14"/>
            <p:cNvCxnSpPr>
              <a:stCxn id="5" idx="4"/>
              <a:endCxn id="6" idx="1"/>
            </p:cNvCxnSpPr>
            <p:nvPr/>
          </p:nvCxnSpPr>
          <p:spPr>
            <a:xfrm>
              <a:off x="2228599" y="2725870"/>
              <a:ext cx="907826" cy="833689"/>
            </a:xfrm>
            <a:prstGeom prst="curvedConnector3">
              <a:avLst/>
            </a:prstGeom>
            <a:ln w="25400">
              <a:prstDash val="sysDash"/>
              <a:headEnd type="none"/>
              <a:tailEnd type="triangle"/>
            </a:ln>
            <a:effectLst/>
          </p:spPr>
          <p:style>
            <a:lnRef idx="3">
              <a:schemeClr val="dk1"/>
            </a:lnRef>
            <a:fillRef idx="0">
              <a:schemeClr val="dk1"/>
            </a:fillRef>
            <a:effectRef idx="2">
              <a:schemeClr val="dk1"/>
            </a:effectRef>
            <a:fontRef idx="minor">
              <a:schemeClr val="tx1"/>
            </a:fontRef>
          </p:style>
        </p:cxnSp>
        <p:cxnSp>
          <p:nvCxnSpPr>
            <p:cNvPr id="17" name="Curved Connector 16"/>
            <p:cNvCxnSpPr>
              <a:stCxn id="6" idx="3"/>
              <a:endCxn id="11" idx="1"/>
            </p:cNvCxnSpPr>
            <p:nvPr/>
          </p:nvCxnSpPr>
          <p:spPr>
            <a:xfrm>
              <a:off x="4421225" y="3559559"/>
              <a:ext cx="620585" cy="674080"/>
            </a:xfrm>
            <a:prstGeom prst="curvedConnector2">
              <a:avLst/>
            </a:prstGeom>
            <a:ln w="25400">
              <a:prstDash val="sysDash"/>
              <a:headEnd type="none"/>
              <a:tailEnd type="triangle"/>
            </a:ln>
            <a:effectLst/>
          </p:spPr>
          <p:style>
            <a:lnRef idx="3">
              <a:schemeClr val="dk1"/>
            </a:lnRef>
            <a:fillRef idx="0">
              <a:schemeClr val="dk1"/>
            </a:fillRef>
            <a:effectRef idx="2">
              <a:schemeClr val="dk1"/>
            </a:effectRef>
            <a:fontRef idx="minor">
              <a:schemeClr val="tx1"/>
            </a:fontRef>
          </p:style>
        </p:cxnSp>
        <p:cxnSp>
          <p:nvCxnSpPr>
            <p:cNvPr id="19" name="Curved Connector 18"/>
            <p:cNvCxnSpPr>
              <a:stCxn id="11" idx="1"/>
              <a:endCxn id="7" idx="2"/>
            </p:cNvCxnSpPr>
            <p:nvPr/>
          </p:nvCxnSpPr>
          <p:spPr>
            <a:xfrm rot="16200000" flipV="1">
              <a:off x="3702814" y="2894642"/>
              <a:ext cx="1400155" cy="1277840"/>
            </a:xfrm>
            <a:prstGeom prst="curvedConnector3">
              <a:avLst>
                <a:gd name="adj1" fmla="val 84061"/>
              </a:avLst>
            </a:prstGeom>
            <a:ln w="25400">
              <a:prstDash val="sysDash"/>
              <a:headEnd type="none"/>
              <a:tailEnd type="triangle"/>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a:stCxn id="7" idx="3"/>
              <a:endCxn id="8" idx="1"/>
            </p:cNvCxnSpPr>
            <p:nvPr/>
          </p:nvCxnSpPr>
          <p:spPr>
            <a:xfrm>
              <a:off x="4406372" y="2467724"/>
              <a:ext cx="300932" cy="0"/>
            </a:xfrm>
            <a:prstGeom prst="straightConnector1">
              <a:avLst/>
            </a:prstGeom>
            <a:ln w="25400">
              <a:headEnd type="none"/>
              <a:tailEnd type="triangle"/>
            </a:ln>
            <a:effectLst/>
          </p:spPr>
          <p:style>
            <a:lnRef idx="3">
              <a:schemeClr val="dk1"/>
            </a:lnRef>
            <a:fillRef idx="0">
              <a:schemeClr val="dk1"/>
            </a:fillRef>
            <a:effectRef idx="2">
              <a:schemeClr val="dk1"/>
            </a:effectRef>
            <a:fontRef idx="minor">
              <a:schemeClr val="tx1"/>
            </a:fontRef>
          </p:style>
        </p:cxnSp>
        <p:cxnSp>
          <p:nvCxnSpPr>
            <p:cNvPr id="27" name="Curved Connector 26"/>
            <p:cNvCxnSpPr>
              <a:stCxn id="8" idx="3"/>
              <a:endCxn id="9" idx="2"/>
            </p:cNvCxnSpPr>
            <p:nvPr/>
          </p:nvCxnSpPr>
          <p:spPr>
            <a:xfrm flipV="1">
              <a:off x="5992104" y="2254365"/>
              <a:ext cx="818706" cy="213359"/>
            </a:xfrm>
            <a:prstGeom prst="curvedConnector3">
              <a:avLst/>
            </a:prstGeom>
            <a:ln w="25400">
              <a:headEnd type="none"/>
              <a:tailEnd type="triangle"/>
            </a:ln>
            <a:effectLst/>
          </p:spPr>
          <p:style>
            <a:lnRef idx="3">
              <a:schemeClr val="dk1"/>
            </a:lnRef>
            <a:fillRef idx="0">
              <a:schemeClr val="dk1"/>
            </a:fillRef>
            <a:effectRef idx="2">
              <a:schemeClr val="dk1"/>
            </a:effectRef>
            <a:fontRef idx="minor">
              <a:schemeClr val="tx1"/>
            </a:fontRef>
          </p:style>
        </p:cxnSp>
        <p:cxnSp>
          <p:nvCxnSpPr>
            <p:cNvPr id="29" name="Curved Connector 28"/>
            <p:cNvCxnSpPr>
              <a:stCxn id="8" idx="3"/>
              <a:endCxn id="10" idx="2"/>
            </p:cNvCxnSpPr>
            <p:nvPr/>
          </p:nvCxnSpPr>
          <p:spPr>
            <a:xfrm>
              <a:off x="5992104" y="2467724"/>
              <a:ext cx="818706" cy="915618"/>
            </a:xfrm>
            <a:prstGeom prst="curvedConnector3">
              <a:avLst/>
            </a:prstGeom>
            <a:ln w="25400">
              <a:headEnd type="none"/>
              <a:tailEnd type="triangle"/>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094354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0747" y="131481"/>
            <a:ext cx="10991655" cy="1143000"/>
          </a:xfrm>
        </p:spPr>
        <p:txBody>
          <a:bodyPr>
            <a:normAutofit/>
          </a:bodyPr>
          <a:lstStyle/>
          <a:p>
            <a:r>
              <a:rPr lang="en-US" sz="4267" dirty="0">
                <a:solidFill>
                  <a:schemeClr val="tx1">
                    <a:lumMod val="50000"/>
                  </a:schemeClr>
                </a:solidFill>
              </a:rPr>
              <a:t>Organizing Security Data</a:t>
            </a: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624" y="1092580"/>
            <a:ext cx="9173193" cy="5096219"/>
          </a:xfrm>
          <a:prstGeom prst="rect">
            <a:avLst/>
          </a:prstGeom>
          <a:effectLst/>
        </p:spPr>
      </p:pic>
      <p:sp>
        <p:nvSpPr>
          <p:cNvPr id="36" name="Title 4"/>
          <p:cNvSpPr txBox="1">
            <a:spLocks/>
          </p:cNvSpPr>
          <p:nvPr/>
        </p:nvSpPr>
        <p:spPr bwMode="black">
          <a:xfrm>
            <a:off x="1784404" y="1735528"/>
            <a:ext cx="1717696"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dirty="0">
                <a:solidFill>
                  <a:srgbClr val="324147"/>
                </a:solidFill>
              </a:rPr>
              <a:t>SECURITY DATA</a:t>
            </a:r>
            <a:endParaRPr lang="en-US" sz="1200" dirty="0"/>
          </a:p>
        </p:txBody>
      </p:sp>
      <p:sp>
        <p:nvSpPr>
          <p:cNvPr id="37" name="Title 4"/>
          <p:cNvSpPr txBox="1">
            <a:spLocks/>
          </p:cNvSpPr>
          <p:nvPr/>
        </p:nvSpPr>
        <p:spPr bwMode="black">
          <a:xfrm>
            <a:off x="1784404" y="3224384"/>
            <a:ext cx="1717696"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dirty="0">
                <a:solidFill>
                  <a:srgbClr val="324147"/>
                </a:solidFill>
              </a:rPr>
              <a:t>NETWORK DATA</a:t>
            </a:r>
            <a:endParaRPr lang="en-US" sz="1200" dirty="0"/>
          </a:p>
        </p:txBody>
      </p:sp>
      <p:sp>
        <p:nvSpPr>
          <p:cNvPr id="38" name="Title 4"/>
          <p:cNvSpPr txBox="1">
            <a:spLocks/>
          </p:cNvSpPr>
          <p:nvPr/>
        </p:nvSpPr>
        <p:spPr bwMode="black">
          <a:xfrm>
            <a:off x="1666612" y="4793152"/>
            <a:ext cx="2125285"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dirty="0">
                <a:solidFill>
                  <a:srgbClr val="324147"/>
                </a:solidFill>
              </a:rPr>
              <a:t>ENDPOINT/Identity DATA</a:t>
            </a:r>
            <a:endParaRPr lang="en-US" sz="1200" dirty="0"/>
          </a:p>
        </p:txBody>
      </p:sp>
      <p:sp>
        <p:nvSpPr>
          <p:cNvPr id="39" name="Title 4"/>
          <p:cNvSpPr txBox="1">
            <a:spLocks/>
          </p:cNvSpPr>
          <p:nvPr/>
        </p:nvSpPr>
        <p:spPr bwMode="black">
          <a:xfrm>
            <a:off x="1496084" y="2596904"/>
            <a:ext cx="636376"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b="0" cap="none" dirty="0">
                <a:solidFill>
                  <a:srgbClr val="FF7519"/>
                </a:solidFill>
              </a:rPr>
              <a:t>Analytics</a:t>
            </a:r>
          </a:p>
        </p:txBody>
      </p:sp>
      <p:sp>
        <p:nvSpPr>
          <p:cNvPr id="40" name="Title 4"/>
          <p:cNvSpPr txBox="1">
            <a:spLocks/>
          </p:cNvSpPr>
          <p:nvPr/>
        </p:nvSpPr>
        <p:spPr bwMode="black">
          <a:xfrm>
            <a:off x="2291499" y="2567456"/>
            <a:ext cx="636376"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b="0" cap="none" dirty="0">
                <a:solidFill>
                  <a:srgbClr val="FF7519"/>
                </a:solidFill>
              </a:rPr>
              <a:t>Threat Intel</a:t>
            </a:r>
          </a:p>
        </p:txBody>
      </p:sp>
      <p:sp>
        <p:nvSpPr>
          <p:cNvPr id="41" name="Title 4"/>
          <p:cNvSpPr txBox="1">
            <a:spLocks/>
          </p:cNvSpPr>
          <p:nvPr/>
        </p:nvSpPr>
        <p:spPr bwMode="black">
          <a:xfrm>
            <a:off x="3048898" y="5736176"/>
            <a:ext cx="860793"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b="0" cap="none" dirty="0">
                <a:solidFill>
                  <a:srgbClr val="FF7519"/>
                </a:solidFill>
              </a:rPr>
              <a:t>Processes</a:t>
            </a:r>
          </a:p>
        </p:txBody>
      </p:sp>
      <p:sp>
        <p:nvSpPr>
          <p:cNvPr id="42" name="Title 4"/>
          <p:cNvSpPr txBox="1">
            <a:spLocks/>
          </p:cNvSpPr>
          <p:nvPr/>
        </p:nvSpPr>
        <p:spPr bwMode="black">
          <a:xfrm>
            <a:off x="1491773" y="5568224"/>
            <a:ext cx="636376"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b="0" cap="none" dirty="0">
                <a:solidFill>
                  <a:srgbClr val="FF7519"/>
                </a:solidFill>
              </a:rPr>
              <a:t>HR</a:t>
            </a:r>
          </a:p>
        </p:txBody>
      </p:sp>
      <p:cxnSp>
        <p:nvCxnSpPr>
          <p:cNvPr id="43" name="Straight Connector 42"/>
          <p:cNvCxnSpPr/>
          <p:nvPr/>
        </p:nvCxnSpPr>
        <p:spPr>
          <a:xfrm>
            <a:off x="1784404" y="3002079"/>
            <a:ext cx="1717696" cy="0"/>
          </a:xfrm>
          <a:prstGeom prst="line">
            <a:avLst/>
          </a:prstGeom>
          <a:ln w="6350" cmpd="sng">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784404" y="4593173"/>
            <a:ext cx="1717696" cy="0"/>
          </a:xfrm>
          <a:prstGeom prst="line">
            <a:avLst/>
          </a:prstGeom>
          <a:ln w="6350" cmpd="sng">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45" name="Picture 44" descr="SQR9828_OurSolutionREV_Arial-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509" y="2069959"/>
            <a:ext cx="487008" cy="392965"/>
          </a:xfrm>
          <a:prstGeom prst="rect">
            <a:avLst/>
          </a:prstGeom>
        </p:spPr>
      </p:pic>
      <p:pic>
        <p:nvPicPr>
          <p:cNvPr id="46" name="Picture 45" descr="SQR9828_OurSolutionREV_Arial-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5467" y="3758113"/>
            <a:ext cx="433269" cy="315715"/>
          </a:xfrm>
          <a:prstGeom prst="rect">
            <a:avLst/>
          </a:prstGeom>
        </p:spPr>
      </p:pic>
      <p:pic>
        <p:nvPicPr>
          <p:cNvPr id="47" name="Picture 46" descr="SQR9828_OurSolutionREV_Arial-0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588" y="5213204"/>
            <a:ext cx="497085" cy="272053"/>
          </a:xfrm>
          <a:prstGeom prst="rect">
            <a:avLst/>
          </a:prstGeom>
        </p:spPr>
      </p:pic>
      <p:pic>
        <p:nvPicPr>
          <p:cNvPr id="48" name="Picture 47"/>
          <p:cNvPicPr>
            <a:picLocks noChangeAspect="1"/>
          </p:cNvPicPr>
          <p:nvPr/>
        </p:nvPicPr>
        <p:blipFill>
          <a:blip r:embed="rId7"/>
          <a:stretch>
            <a:fillRect/>
          </a:stretch>
        </p:blipFill>
        <p:spPr>
          <a:xfrm>
            <a:off x="1527693" y="3582008"/>
            <a:ext cx="656523" cy="656523"/>
          </a:xfrm>
          <a:prstGeom prst="rect">
            <a:avLst/>
          </a:prstGeom>
        </p:spPr>
      </p:pic>
      <p:pic>
        <p:nvPicPr>
          <p:cNvPr id="49" name="Picture 48"/>
          <p:cNvPicPr>
            <a:picLocks noChangeAspect="1"/>
          </p:cNvPicPr>
          <p:nvPr/>
        </p:nvPicPr>
        <p:blipFill>
          <a:blip r:embed="rId8"/>
          <a:stretch>
            <a:fillRect/>
          </a:stretch>
        </p:blipFill>
        <p:spPr>
          <a:xfrm>
            <a:off x="2246403" y="3659034"/>
            <a:ext cx="876116" cy="490625"/>
          </a:xfrm>
          <a:prstGeom prst="rect">
            <a:avLst/>
          </a:prstGeom>
        </p:spPr>
      </p:pic>
      <p:pic>
        <p:nvPicPr>
          <p:cNvPr id="50" name="Picture 49"/>
          <p:cNvPicPr>
            <a:picLocks noChangeAspect="1"/>
          </p:cNvPicPr>
          <p:nvPr/>
        </p:nvPicPr>
        <p:blipFill rotWithShape="1">
          <a:blip r:embed="rId9"/>
          <a:srcRect b="33005"/>
          <a:stretch/>
        </p:blipFill>
        <p:spPr>
          <a:xfrm>
            <a:off x="2198940" y="5085203"/>
            <a:ext cx="804701" cy="539108"/>
          </a:xfrm>
          <a:prstGeom prst="rect">
            <a:avLst/>
          </a:prstGeom>
        </p:spPr>
      </p:pic>
      <p:sp>
        <p:nvSpPr>
          <p:cNvPr id="52" name="Title 4"/>
          <p:cNvSpPr txBox="1">
            <a:spLocks/>
          </p:cNvSpPr>
          <p:nvPr/>
        </p:nvSpPr>
        <p:spPr bwMode="black">
          <a:xfrm>
            <a:off x="3048896" y="2561595"/>
            <a:ext cx="636376"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b="0" cap="none" dirty="0">
                <a:solidFill>
                  <a:srgbClr val="FF7519"/>
                </a:solidFill>
              </a:rPr>
              <a:t>SIEM Alerts</a:t>
            </a:r>
          </a:p>
        </p:txBody>
      </p:sp>
      <p:pic>
        <p:nvPicPr>
          <p:cNvPr id="53" name="Picture 52" descr="Screen Shot 2016-03-30 at 6.32.42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60188" y="2077081"/>
            <a:ext cx="424925" cy="416073"/>
          </a:xfrm>
          <a:prstGeom prst="rect">
            <a:avLst/>
          </a:prstGeom>
        </p:spPr>
      </p:pic>
      <p:sp>
        <p:nvSpPr>
          <p:cNvPr id="54" name="Title 4"/>
          <p:cNvSpPr txBox="1">
            <a:spLocks/>
          </p:cNvSpPr>
          <p:nvPr/>
        </p:nvSpPr>
        <p:spPr bwMode="black">
          <a:xfrm>
            <a:off x="2367265" y="4173344"/>
            <a:ext cx="636376"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b="0" cap="none" dirty="0" err="1">
                <a:solidFill>
                  <a:srgbClr val="FF7519"/>
                </a:solidFill>
              </a:rPr>
              <a:t>Netflow</a:t>
            </a:r>
            <a:endParaRPr lang="en-US" sz="1200" b="0" cap="none" dirty="0">
              <a:solidFill>
                <a:srgbClr val="FF7519"/>
              </a:solidFill>
            </a:endParaRPr>
          </a:p>
        </p:txBody>
      </p:sp>
      <p:sp>
        <p:nvSpPr>
          <p:cNvPr id="55" name="Title 4"/>
          <p:cNvSpPr txBox="1">
            <a:spLocks/>
          </p:cNvSpPr>
          <p:nvPr/>
        </p:nvSpPr>
        <p:spPr bwMode="black">
          <a:xfrm>
            <a:off x="1491773" y="4247520"/>
            <a:ext cx="636376"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b="0" cap="none" dirty="0">
                <a:solidFill>
                  <a:srgbClr val="FF7519"/>
                </a:solidFill>
              </a:rPr>
              <a:t>Proxy</a:t>
            </a:r>
          </a:p>
        </p:txBody>
      </p:sp>
      <p:pic>
        <p:nvPicPr>
          <p:cNvPr id="56" name="Picture 55"/>
          <p:cNvPicPr>
            <a:picLocks noChangeAspect="1"/>
          </p:cNvPicPr>
          <p:nvPr/>
        </p:nvPicPr>
        <p:blipFill>
          <a:blip r:embed="rId11"/>
          <a:stretch>
            <a:fillRect/>
          </a:stretch>
        </p:blipFill>
        <p:spPr>
          <a:xfrm>
            <a:off x="2430903" y="2078903"/>
            <a:ext cx="408624" cy="408624"/>
          </a:xfrm>
          <a:prstGeom prst="rect">
            <a:avLst/>
          </a:prstGeom>
        </p:spPr>
      </p:pic>
      <p:pic>
        <p:nvPicPr>
          <p:cNvPr id="57" name="Picture 56"/>
          <p:cNvPicPr>
            <a:picLocks noChangeAspect="1"/>
          </p:cNvPicPr>
          <p:nvPr/>
        </p:nvPicPr>
        <p:blipFill>
          <a:blip r:embed="rId12"/>
          <a:stretch>
            <a:fillRect/>
          </a:stretch>
        </p:blipFill>
        <p:spPr>
          <a:xfrm>
            <a:off x="3253227" y="5108638"/>
            <a:ext cx="463308" cy="622313"/>
          </a:xfrm>
          <a:prstGeom prst="rect">
            <a:avLst/>
          </a:prstGeom>
        </p:spPr>
      </p:pic>
      <p:sp>
        <p:nvSpPr>
          <p:cNvPr id="58" name="Title 4"/>
          <p:cNvSpPr txBox="1">
            <a:spLocks/>
          </p:cNvSpPr>
          <p:nvPr/>
        </p:nvSpPr>
        <p:spPr bwMode="black">
          <a:xfrm>
            <a:off x="2045819" y="5644051"/>
            <a:ext cx="1060948"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b="0" cap="none" dirty="0">
                <a:solidFill>
                  <a:srgbClr val="FF7519"/>
                </a:solidFill>
              </a:rPr>
              <a:t>Authentication</a:t>
            </a:r>
          </a:p>
        </p:txBody>
      </p:sp>
      <p:pic>
        <p:nvPicPr>
          <p:cNvPr id="59" name="Picture 58"/>
          <p:cNvPicPr>
            <a:picLocks noChangeAspect="1"/>
          </p:cNvPicPr>
          <p:nvPr/>
        </p:nvPicPr>
        <p:blipFill>
          <a:blip r:embed="rId13"/>
          <a:stretch>
            <a:fillRect/>
          </a:stretch>
        </p:blipFill>
        <p:spPr>
          <a:xfrm>
            <a:off x="3159914" y="2069957"/>
            <a:ext cx="409740" cy="438595"/>
          </a:xfrm>
          <a:prstGeom prst="rect">
            <a:avLst/>
          </a:prstGeom>
        </p:spPr>
      </p:pic>
      <p:sp>
        <p:nvSpPr>
          <p:cNvPr id="33" name="Title 4"/>
          <p:cNvSpPr txBox="1">
            <a:spLocks/>
          </p:cNvSpPr>
          <p:nvPr/>
        </p:nvSpPr>
        <p:spPr bwMode="black">
          <a:xfrm>
            <a:off x="3186401" y="4174496"/>
            <a:ext cx="636376" cy="209061"/>
          </a:xfrm>
          <a:prstGeom prst="rect">
            <a:avLst/>
          </a:prstGeom>
          <a:ln>
            <a:noFill/>
          </a:ln>
        </p:spPr>
        <p:txBody>
          <a:bodyPr vert="horz" wrap="square" lIns="0" tIns="0" rIns="0" bIns="0" rtlCol="0" anchor="t" anchorCtr="0">
            <a:noAutofit/>
          </a:bodyPr>
          <a:lstStyle>
            <a:lvl1pPr algn="l" defTabSz="457200" rtl="0" eaLnBrk="1" fontAlgn="base" hangingPunct="1">
              <a:lnSpc>
                <a:spcPts val="3700"/>
              </a:lnSpc>
              <a:spcBef>
                <a:spcPct val="0"/>
              </a:spcBef>
              <a:spcAft>
                <a:spcPct val="0"/>
              </a:spcAft>
              <a:defRPr sz="2800" b="1" i="0" kern="1200" cap="all">
                <a:solidFill>
                  <a:srgbClr val="000000"/>
                </a:solidFill>
                <a:latin typeface="+mj-lt"/>
                <a:ea typeface="ＭＳ Ｐゴシック" charset="0"/>
                <a:cs typeface="HP Simplified" pitchFamily="34" charset="0"/>
              </a:defRPr>
            </a:lvl1pPr>
            <a:lvl2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2pPr>
            <a:lvl3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3pPr>
            <a:lvl4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4pPr>
            <a:lvl5pPr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5pPr>
            <a:lvl6pPr marL="4572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6pPr>
            <a:lvl7pPr marL="9144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7pPr>
            <a:lvl8pPr marL="13716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8pPr>
            <a:lvl9pPr marL="1828800" algn="l" defTabSz="457200" rtl="0" eaLnBrk="1" fontAlgn="base" hangingPunct="1">
              <a:lnSpc>
                <a:spcPts val="3700"/>
              </a:lnSpc>
              <a:spcBef>
                <a:spcPct val="0"/>
              </a:spcBef>
              <a:spcAft>
                <a:spcPct val="0"/>
              </a:spcAft>
              <a:defRPr sz="3200" b="1">
                <a:solidFill>
                  <a:srgbClr val="324147"/>
                </a:solidFill>
                <a:latin typeface="Arial" charset="0"/>
                <a:ea typeface="ＭＳ Ｐゴシック" charset="0"/>
                <a:cs typeface="ＭＳ Ｐゴシック" charset="0"/>
              </a:defRPr>
            </a:lvl9pPr>
          </a:lstStyle>
          <a:p>
            <a:pPr algn="ctr">
              <a:lnSpc>
                <a:spcPct val="100000"/>
              </a:lnSpc>
            </a:pPr>
            <a:r>
              <a:rPr lang="en-US" sz="1200" b="0" cap="none" dirty="0">
                <a:solidFill>
                  <a:srgbClr val="FF7519"/>
                </a:solidFill>
              </a:rPr>
              <a:t>DNS</a:t>
            </a:r>
          </a:p>
        </p:txBody>
      </p:sp>
      <p:sp>
        <p:nvSpPr>
          <p:cNvPr id="2" name="Rectangle 1"/>
          <p:cNvSpPr/>
          <p:nvPr/>
        </p:nvSpPr>
        <p:spPr>
          <a:xfrm>
            <a:off x="3159914" y="2063810"/>
            <a:ext cx="409740" cy="42984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121917" tIns="60959" rIns="121917" bIns="60959" rtlCol="0" anchor="ctr"/>
          <a:lstStyle/>
          <a:p>
            <a:pPr algn="ctr"/>
            <a:endParaRPr lang="en-US" sz="2533"/>
          </a:p>
        </p:txBody>
      </p:sp>
      <p:pic>
        <p:nvPicPr>
          <p:cNvPr id="34" name="Picture 33" descr="IBM Security Shield Blue5.png"/>
          <p:cNvPicPr>
            <a:picLocks noChangeAspect="1"/>
          </p:cNvPicPr>
          <p:nvPr/>
        </p:nvPicPr>
        <p:blipFill rotWithShape="1">
          <a:blip r:embed="rId14">
            <a:extLst>
              <a:ext uri="{28A0092B-C50C-407E-A947-70E740481C1C}">
                <a14:useLocalDpi xmlns:a14="http://schemas.microsoft.com/office/drawing/2010/main" val="0"/>
              </a:ext>
            </a:extLst>
          </a:blip>
          <a:srcRect r="82497"/>
          <a:stretch/>
        </p:blipFill>
        <p:spPr>
          <a:xfrm>
            <a:off x="3227681" y="2097921"/>
            <a:ext cx="304800" cy="352767"/>
          </a:xfrm>
          <a:prstGeom prst="rect">
            <a:avLst/>
          </a:prstGeom>
        </p:spPr>
      </p:pic>
      <p:pic>
        <p:nvPicPr>
          <p:cNvPr id="4" name="Picture 3"/>
          <p:cNvPicPr>
            <a:picLocks noChangeAspect="1"/>
          </p:cNvPicPr>
          <p:nvPr/>
        </p:nvPicPr>
        <p:blipFill>
          <a:blip r:embed="rId15"/>
          <a:stretch>
            <a:fillRect/>
          </a:stretch>
        </p:blipFill>
        <p:spPr>
          <a:xfrm>
            <a:off x="3116992" y="2023837"/>
            <a:ext cx="483057" cy="508481"/>
          </a:xfrm>
          <a:prstGeom prst="rect">
            <a:avLst/>
          </a:prstGeom>
        </p:spPr>
      </p:pic>
    </p:spTree>
    <p:extLst>
      <p:ext uri="{BB962C8B-B14F-4D97-AF65-F5344CB8AC3E}">
        <p14:creationId xmlns:p14="http://schemas.microsoft.com/office/powerpoint/2010/main" val="218996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Positive Reduction</a:t>
            </a:r>
          </a:p>
        </p:txBody>
      </p:sp>
      <p:sp>
        <p:nvSpPr>
          <p:cNvPr id="3" name="Content Placeholder 2"/>
          <p:cNvSpPr>
            <a:spLocks noGrp="1"/>
          </p:cNvSpPr>
          <p:nvPr>
            <p:ph idx="1"/>
          </p:nvPr>
        </p:nvSpPr>
        <p:spPr/>
        <p:txBody>
          <a:bodyPr>
            <a:normAutofit/>
          </a:bodyPr>
          <a:lstStyle/>
          <a:p>
            <a:pPr marL="457178" indent="-457178">
              <a:buFont typeface="+mj-lt"/>
              <a:buAutoNum type="arabicPeriod"/>
            </a:pPr>
            <a:r>
              <a:rPr lang="en-US" dirty="0"/>
              <a:t>Rank:</a:t>
            </a:r>
          </a:p>
          <a:p>
            <a:pPr marL="457178" indent="-457178">
              <a:buFont typeface="+mj-lt"/>
              <a:buAutoNum type="arabicPeriod"/>
            </a:pPr>
            <a:endParaRPr lang="en-US" dirty="0"/>
          </a:p>
          <a:p>
            <a:pPr marL="457178" indent="-457178">
              <a:buFont typeface="+mj-lt"/>
              <a:buAutoNum type="arabicPeriod"/>
            </a:pPr>
            <a:endParaRPr lang="en-US" dirty="0"/>
          </a:p>
          <a:p>
            <a:pPr marL="457178" indent="-457178">
              <a:buFont typeface="+mj-lt"/>
              <a:buAutoNum type="arabicPeriod"/>
            </a:pPr>
            <a:endParaRPr lang="en-US" dirty="0"/>
          </a:p>
          <a:p>
            <a:pPr marL="457178" indent="-457178">
              <a:buFont typeface="+mj-lt"/>
              <a:buAutoNum type="arabicPeriod"/>
            </a:pPr>
            <a:endParaRPr lang="en-US" dirty="0"/>
          </a:p>
          <a:p>
            <a:pPr marL="457178" indent="-457178">
              <a:buFont typeface="+mj-lt"/>
              <a:buAutoNum type="arabicPeriod"/>
            </a:pPr>
            <a:r>
              <a:rPr lang="en-US" dirty="0"/>
              <a:t>Normalize:</a:t>
            </a:r>
          </a:p>
          <a:p>
            <a:pPr marL="1062513" lvl="1" indent="-457178">
              <a:buFont typeface="Arial"/>
              <a:buChar char="•"/>
            </a:pPr>
            <a:r>
              <a:rPr lang="en-US" dirty="0"/>
              <a:t>Smooth out discontinuities in ranking function</a:t>
            </a:r>
          </a:p>
          <a:p>
            <a:pPr marL="1062513" lvl="1" indent="-457178">
              <a:buFont typeface="Arial"/>
              <a:buChar char="•"/>
            </a:pPr>
            <a:r>
              <a:rPr lang="en-US" dirty="0"/>
              <a:t>Apply historical context to determine probability of seeing a given rank</a:t>
            </a:r>
          </a:p>
          <a:p>
            <a:pPr marL="1062513" lvl="1" indent="-457178">
              <a:buFont typeface="Arial"/>
              <a:buChar char="•"/>
            </a:pPr>
            <a:r>
              <a:rPr lang="en-US" dirty="0"/>
              <a:t>Convert to risk score based on likelihood * impact</a:t>
            </a:r>
          </a:p>
          <a:p>
            <a:pPr marL="457178" indent="-457178">
              <a:buFont typeface="+mj-lt"/>
              <a:buAutoNum type="arabicPeriod"/>
            </a:pPr>
            <a:r>
              <a:rPr lang="en-US" dirty="0"/>
              <a:t>Threshold:</a:t>
            </a:r>
          </a:p>
          <a:p>
            <a:pPr marL="1062513" lvl="1" indent="-457178">
              <a:buFont typeface="Arial"/>
              <a:buChar char="•"/>
            </a:pPr>
            <a:r>
              <a:rPr lang="en-US" dirty="0"/>
              <a:t>Analysts usually care about LMs over risk X</a:t>
            </a:r>
          </a:p>
        </p:txBody>
      </p:sp>
      <p:grpSp>
        <p:nvGrpSpPr>
          <p:cNvPr id="12" name="Group 11"/>
          <p:cNvGrpSpPr/>
          <p:nvPr/>
        </p:nvGrpSpPr>
        <p:grpSpPr>
          <a:xfrm>
            <a:off x="1594522" y="1811113"/>
            <a:ext cx="8946833" cy="1784783"/>
            <a:chOff x="457200" y="2861675"/>
            <a:chExt cx="8522575" cy="1700149"/>
          </a:xfrm>
        </p:grpSpPr>
        <p:pic>
          <p:nvPicPr>
            <p:cNvPr id="5" name="Shape 510"/>
            <p:cNvPicPr preferRelativeResize="0"/>
            <p:nvPr/>
          </p:nvPicPr>
          <p:blipFill>
            <a:blip r:embed="rId2">
              <a:alphaModFix/>
            </a:blip>
            <a:stretch>
              <a:fillRect/>
            </a:stretch>
          </p:blipFill>
          <p:spPr>
            <a:xfrm>
              <a:off x="457200" y="2961174"/>
              <a:ext cx="8407875" cy="830500"/>
            </a:xfrm>
            <a:prstGeom prst="rect">
              <a:avLst/>
            </a:prstGeom>
            <a:noFill/>
            <a:ln>
              <a:noFill/>
            </a:ln>
          </p:spPr>
        </p:pic>
        <p:sp>
          <p:nvSpPr>
            <p:cNvPr id="6" name="Shape 511"/>
            <p:cNvSpPr/>
            <p:nvPr/>
          </p:nvSpPr>
          <p:spPr>
            <a:xfrm>
              <a:off x="2800025" y="2861675"/>
              <a:ext cx="1048500" cy="1023900"/>
            </a:xfrm>
            <a:prstGeom prst="wedgeEllipseCallout">
              <a:avLst>
                <a:gd name="adj1" fmla="val -46469"/>
                <a:gd name="adj2" fmla="val 74087"/>
              </a:avLst>
            </a:prstGeom>
            <a:noFill/>
            <a:ln w="19050" cap="flat" cmpd="sng">
              <a:solidFill>
                <a:srgbClr val="0070C0"/>
              </a:solidFill>
              <a:prstDash val="solid"/>
              <a:round/>
              <a:headEnd type="none" w="med" len="med"/>
              <a:tailEnd type="none" w="med" len="med"/>
            </a:ln>
          </p:spPr>
          <p:txBody>
            <a:bodyPr lIns="91425" tIns="91425" rIns="91425" bIns="91425" anchor="ctr" anchorCtr="0">
              <a:noAutofit/>
            </a:bodyPr>
            <a:lstStyle/>
            <a:p>
              <a:endParaRPr/>
            </a:p>
          </p:txBody>
        </p:sp>
        <p:sp>
          <p:nvSpPr>
            <p:cNvPr id="7" name="Shape 512"/>
            <p:cNvSpPr txBox="1"/>
            <p:nvPr/>
          </p:nvSpPr>
          <p:spPr>
            <a:xfrm>
              <a:off x="2269650" y="4132225"/>
              <a:ext cx="1702199" cy="429599"/>
            </a:xfrm>
            <a:prstGeom prst="rect">
              <a:avLst/>
            </a:prstGeom>
            <a:noFill/>
            <a:ln>
              <a:noFill/>
            </a:ln>
          </p:spPr>
          <p:txBody>
            <a:bodyPr lIns="91425" tIns="91425" rIns="91425" bIns="91425" anchor="t" anchorCtr="0">
              <a:noAutofit/>
            </a:bodyPr>
            <a:lstStyle/>
            <a:p>
              <a:r>
                <a:rPr lang="en" sz="1500" dirty="0">
                  <a:solidFill>
                    <a:schemeClr val="bg1">
                      <a:lumMod val="65000"/>
                    </a:schemeClr>
                  </a:solidFill>
                  <a:latin typeface="Roboto" charset="0"/>
                  <a:ea typeface="Roboto" charset="0"/>
                  <a:cs typeface="Roboto" charset="0"/>
                </a:rPr>
                <a:t>Base risk factor</a:t>
              </a:r>
            </a:p>
          </p:txBody>
        </p:sp>
        <p:sp>
          <p:nvSpPr>
            <p:cNvPr id="8" name="Shape 513"/>
            <p:cNvSpPr/>
            <p:nvPr/>
          </p:nvSpPr>
          <p:spPr>
            <a:xfrm>
              <a:off x="4047750" y="2864475"/>
              <a:ext cx="3291300" cy="1023900"/>
            </a:xfrm>
            <a:prstGeom prst="wedgeEllipseCallout">
              <a:avLst>
                <a:gd name="adj1" fmla="val -20827"/>
                <a:gd name="adj2" fmla="val 81043"/>
              </a:avLst>
            </a:prstGeom>
            <a:noFill/>
            <a:ln w="19050" cap="flat" cmpd="sng">
              <a:solidFill>
                <a:srgbClr val="0070C0"/>
              </a:solidFill>
              <a:prstDash val="solid"/>
              <a:round/>
              <a:headEnd type="none" w="med" len="med"/>
              <a:tailEnd type="none" w="med" len="med"/>
            </a:ln>
          </p:spPr>
          <p:txBody>
            <a:bodyPr lIns="91425" tIns="91425" rIns="91425" bIns="91425" anchor="ctr" anchorCtr="0">
              <a:noAutofit/>
            </a:bodyPr>
            <a:lstStyle/>
            <a:p>
              <a:endParaRPr/>
            </a:p>
          </p:txBody>
        </p:sp>
        <p:sp>
          <p:nvSpPr>
            <p:cNvPr id="9" name="Shape 514"/>
            <p:cNvSpPr txBox="1"/>
            <p:nvPr/>
          </p:nvSpPr>
          <p:spPr>
            <a:xfrm>
              <a:off x="4395575" y="4132225"/>
              <a:ext cx="1702199" cy="314099"/>
            </a:xfrm>
            <a:prstGeom prst="rect">
              <a:avLst/>
            </a:prstGeom>
            <a:noFill/>
            <a:ln>
              <a:noFill/>
            </a:ln>
          </p:spPr>
          <p:txBody>
            <a:bodyPr lIns="91425" tIns="91425" rIns="91425" bIns="91425" anchor="t" anchorCtr="0">
              <a:noAutofit/>
            </a:bodyPr>
            <a:lstStyle/>
            <a:p>
              <a:r>
                <a:rPr lang="en" sz="1500">
                  <a:solidFill>
                    <a:schemeClr val="bg1">
                      <a:lumMod val="65000"/>
                    </a:schemeClr>
                  </a:solidFill>
                  <a:latin typeface="Roboto" charset="0"/>
                  <a:ea typeface="Roboto" charset="0"/>
                  <a:cs typeface="Roboto" charset="0"/>
                </a:rPr>
                <a:t>Time risk factor</a:t>
              </a:r>
            </a:p>
          </p:txBody>
        </p:sp>
        <p:sp>
          <p:nvSpPr>
            <p:cNvPr id="10" name="Shape 515"/>
            <p:cNvSpPr/>
            <p:nvPr/>
          </p:nvSpPr>
          <p:spPr>
            <a:xfrm>
              <a:off x="7538275" y="2961175"/>
              <a:ext cx="1441500" cy="830400"/>
            </a:xfrm>
            <a:prstGeom prst="wedgeEllipseCallout">
              <a:avLst>
                <a:gd name="adj1" fmla="val -45845"/>
                <a:gd name="adj2" fmla="val 92507"/>
              </a:avLst>
            </a:prstGeom>
            <a:noFill/>
            <a:ln w="19050" cap="flat" cmpd="sng">
              <a:solidFill>
                <a:srgbClr val="0070C0"/>
              </a:solidFill>
              <a:prstDash val="solid"/>
              <a:round/>
              <a:headEnd type="none" w="med" len="med"/>
              <a:tailEnd type="none" w="med" len="med"/>
            </a:ln>
          </p:spPr>
          <p:txBody>
            <a:bodyPr lIns="91425" tIns="91425" rIns="91425" bIns="91425" anchor="ctr" anchorCtr="0">
              <a:noAutofit/>
            </a:bodyPr>
            <a:lstStyle/>
            <a:p>
              <a:endParaRPr/>
            </a:p>
          </p:txBody>
        </p:sp>
        <p:sp>
          <p:nvSpPr>
            <p:cNvPr id="11" name="Shape 516"/>
            <p:cNvSpPr txBox="1"/>
            <p:nvPr/>
          </p:nvSpPr>
          <p:spPr>
            <a:xfrm>
              <a:off x="6984600" y="4132225"/>
              <a:ext cx="1702199" cy="314099"/>
            </a:xfrm>
            <a:prstGeom prst="rect">
              <a:avLst/>
            </a:prstGeom>
            <a:noFill/>
            <a:ln>
              <a:noFill/>
            </a:ln>
          </p:spPr>
          <p:txBody>
            <a:bodyPr lIns="91425" tIns="91425" rIns="91425" bIns="91425" anchor="t" anchorCtr="0">
              <a:noAutofit/>
            </a:bodyPr>
            <a:lstStyle/>
            <a:p>
              <a:r>
                <a:rPr lang="en" sz="1500">
                  <a:solidFill>
                    <a:schemeClr val="bg1">
                      <a:lumMod val="65000"/>
                    </a:schemeClr>
                  </a:solidFill>
                  <a:latin typeface="Roboto" charset="0"/>
                  <a:ea typeface="Roboto" charset="0"/>
                  <a:cs typeface="Roboto" charset="0"/>
                </a:rPr>
                <a:t>Size risk factor</a:t>
              </a:r>
            </a:p>
          </p:txBody>
        </p:sp>
      </p:grpSp>
    </p:spTree>
    <p:extLst>
      <p:ext uri="{BB962C8B-B14F-4D97-AF65-F5344CB8AC3E}">
        <p14:creationId xmlns:p14="http://schemas.microsoft.com/office/powerpoint/2010/main" val="29678761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590745" y="1247810"/>
            <a:ext cx="10948640" cy="4773367"/>
          </a:xfrm>
          <a:prstGeom prst="rect">
            <a:avLst/>
          </a:prstGeom>
          <a:gradFill flip="none" rotWithShape="1">
            <a:gsLst>
              <a:gs pos="10000">
                <a:schemeClr val="accent1">
                  <a:lumMod val="50000"/>
                  <a:alpha val="10000"/>
                </a:schemeClr>
              </a:gs>
              <a:gs pos="90000">
                <a:schemeClr val="accent6">
                  <a:lumMod val="50000"/>
                  <a:alpha val="10000"/>
                </a:schemeClr>
              </a:gs>
              <a:gs pos="30000">
                <a:schemeClr val="accent3">
                  <a:lumMod val="50000"/>
                  <a:alpha val="10000"/>
                </a:schemeClr>
              </a:gs>
              <a:gs pos="65000">
                <a:schemeClr val="accent4">
                  <a:lumMod val="50000"/>
                  <a:alpha val="10000"/>
                </a:schemeClr>
              </a:gs>
            </a:gsLst>
            <a:lin ang="0" scaled="0"/>
            <a:tileRect/>
          </a:gradFill>
          <a:ln>
            <a:noFill/>
          </a:ln>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defTabSz="914354"/>
            <a:endParaRPr lang="en-US">
              <a:solidFill>
                <a:prstClr val="white"/>
              </a:solidFill>
              <a:latin typeface="Corbel"/>
            </a:endParaRPr>
          </a:p>
        </p:txBody>
      </p:sp>
      <p:sp>
        <p:nvSpPr>
          <p:cNvPr id="2" name="Title 1"/>
          <p:cNvSpPr>
            <a:spLocks noGrp="1"/>
          </p:cNvSpPr>
          <p:nvPr>
            <p:ph type="title"/>
          </p:nvPr>
        </p:nvSpPr>
        <p:spPr/>
        <p:txBody>
          <a:bodyPr/>
          <a:lstStyle/>
          <a:p>
            <a:r>
              <a:rPr lang="en-US" dirty="0"/>
              <a:t>Building the LM Detector</a:t>
            </a:r>
          </a:p>
        </p:txBody>
      </p:sp>
      <p:sp>
        <p:nvSpPr>
          <p:cNvPr id="82" name="Rectangle 81"/>
          <p:cNvSpPr/>
          <p:nvPr/>
        </p:nvSpPr>
        <p:spPr>
          <a:xfrm>
            <a:off x="777312" y="3715778"/>
            <a:ext cx="2151080" cy="57663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89996" tIns="89996" rIns="89996" bIns="89996" rtlCol="0" anchor="ctr"/>
          <a:lstStyle/>
          <a:p>
            <a:pPr algn="ctr" defTabSz="914354"/>
            <a:r>
              <a:rPr lang="en-US" sz="1500" dirty="0">
                <a:solidFill>
                  <a:srgbClr val="37424A"/>
                </a:solidFill>
                <a:latin typeface="Roboto" charset="0"/>
                <a:ea typeface="Roboto" charset="0"/>
                <a:cs typeface="Roboto" charset="0"/>
              </a:rPr>
              <a:t>TTP Alignment</a:t>
            </a:r>
          </a:p>
        </p:txBody>
      </p:sp>
      <p:sp>
        <p:nvSpPr>
          <p:cNvPr id="86" name="TextBox 85"/>
          <p:cNvSpPr txBox="1"/>
          <p:nvPr/>
        </p:nvSpPr>
        <p:spPr>
          <a:xfrm>
            <a:off x="590747" y="2503697"/>
            <a:ext cx="2573407" cy="338555"/>
          </a:xfrm>
          <a:prstGeom prst="rect">
            <a:avLst/>
          </a:prstGeom>
          <a:noFill/>
        </p:spPr>
        <p:txBody>
          <a:bodyPr wrap="square" lIns="91436" tIns="45718" rIns="91436" bIns="45718" rtlCol="0">
            <a:spAutoFit/>
          </a:bodyPr>
          <a:lstStyle/>
          <a:p>
            <a:pPr algn="ctr" defTabSz="914354"/>
            <a:r>
              <a:rPr lang="en-US" sz="1600" b="1" dirty="0">
                <a:solidFill>
                  <a:srgbClr val="37424A"/>
                </a:solidFill>
                <a:latin typeface="Roboto" charset="0"/>
                <a:ea typeface="Roboto" charset="0"/>
                <a:cs typeface="Roboto" charset="0"/>
              </a:rPr>
              <a:t>Threat Hunters</a:t>
            </a:r>
          </a:p>
        </p:txBody>
      </p:sp>
      <p:grpSp>
        <p:nvGrpSpPr>
          <p:cNvPr id="31" name="Group 30"/>
          <p:cNvGrpSpPr/>
          <p:nvPr/>
        </p:nvGrpSpPr>
        <p:grpSpPr>
          <a:xfrm>
            <a:off x="1402957" y="1719119"/>
            <a:ext cx="948984" cy="698503"/>
            <a:chOff x="6439063" y="3538138"/>
            <a:chExt cx="948984" cy="698503"/>
          </a:xfrm>
        </p:grpSpPr>
        <p:sp>
          <p:nvSpPr>
            <p:cNvPr id="16" name="Oval 15"/>
            <p:cNvSpPr/>
            <p:nvPr/>
          </p:nvSpPr>
          <p:spPr>
            <a:xfrm>
              <a:off x="6741042" y="3538138"/>
              <a:ext cx="332113" cy="3321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09" name="Freeform 108"/>
            <p:cNvSpPr/>
            <p:nvPr/>
          </p:nvSpPr>
          <p:spPr>
            <a:xfrm>
              <a:off x="6651916" y="3872080"/>
              <a:ext cx="510363" cy="364561"/>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0363" h="364561">
                  <a:moveTo>
                    <a:pt x="104252" y="0"/>
                  </a:moveTo>
                  <a:lnTo>
                    <a:pt x="155855" y="34791"/>
                  </a:lnTo>
                  <a:cubicBezTo>
                    <a:pt x="186385" y="47704"/>
                    <a:pt x="219950" y="54844"/>
                    <a:pt x="255183" y="54844"/>
                  </a:cubicBezTo>
                  <a:cubicBezTo>
                    <a:pt x="290417" y="54844"/>
                    <a:pt x="323982" y="47704"/>
                    <a:pt x="354511" y="34791"/>
                  </a:cubicBezTo>
                  <a:lnTo>
                    <a:pt x="406113" y="1"/>
                  </a:lnTo>
                  <a:lnTo>
                    <a:pt x="453270" y="31795"/>
                  </a:lnTo>
                  <a:cubicBezTo>
                    <a:pt x="488545" y="67070"/>
                    <a:pt x="510363" y="115803"/>
                    <a:pt x="510363" y="169631"/>
                  </a:cubicBezTo>
                  <a:lnTo>
                    <a:pt x="510363" y="364561"/>
                  </a:lnTo>
                  <a:lnTo>
                    <a:pt x="0" y="364561"/>
                  </a:lnTo>
                  <a:lnTo>
                    <a:pt x="0" y="169631"/>
                  </a:lnTo>
                  <a:cubicBezTo>
                    <a:pt x="0" y="115803"/>
                    <a:pt x="21819" y="67070"/>
                    <a:pt x="57094" y="31795"/>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10" name="Oval 109"/>
            <p:cNvSpPr/>
            <p:nvPr/>
          </p:nvSpPr>
          <p:spPr>
            <a:xfrm>
              <a:off x="7151407" y="3552888"/>
              <a:ext cx="187296" cy="18729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11" name="Freeform 110"/>
            <p:cNvSpPr/>
            <p:nvPr/>
          </p:nvSpPr>
          <p:spPr>
            <a:xfrm>
              <a:off x="7103401" y="3755760"/>
              <a:ext cx="284646" cy="209950"/>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50275 w 510363"/>
                <a:gd name="connsiteY8" fmla="*/ 32685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74675"/>
                <a:gd name="connsiteX1" fmla="*/ 155855 w 510363"/>
                <a:gd name="connsiteY1" fmla="*/ 34791 h 374675"/>
                <a:gd name="connsiteX2" fmla="*/ 255183 w 510363"/>
                <a:gd name="connsiteY2" fmla="*/ 54844 h 374675"/>
                <a:gd name="connsiteX3" fmla="*/ 354511 w 510363"/>
                <a:gd name="connsiteY3" fmla="*/ 34791 h 374675"/>
                <a:gd name="connsiteX4" fmla="*/ 406113 w 510363"/>
                <a:gd name="connsiteY4" fmla="*/ 1 h 374675"/>
                <a:gd name="connsiteX5" fmla="*/ 453270 w 510363"/>
                <a:gd name="connsiteY5" fmla="*/ 31795 h 374675"/>
                <a:gd name="connsiteX6" fmla="*/ 510363 w 510363"/>
                <a:gd name="connsiteY6" fmla="*/ 169631 h 374675"/>
                <a:gd name="connsiteX7" fmla="*/ 510363 w 510363"/>
                <a:gd name="connsiteY7" fmla="*/ 364561 h 374675"/>
                <a:gd name="connsiteX8" fmla="*/ 50275 w 510363"/>
                <a:gd name="connsiteY8" fmla="*/ 326854 h 374675"/>
                <a:gd name="connsiteX9" fmla="*/ 0 w 510363"/>
                <a:gd name="connsiteY9" fmla="*/ 169631 h 374675"/>
                <a:gd name="connsiteX10" fmla="*/ 57094 w 510363"/>
                <a:gd name="connsiteY10" fmla="*/ 31795 h 374675"/>
                <a:gd name="connsiteX11" fmla="*/ 104252 w 510363"/>
                <a:gd name="connsiteY11" fmla="*/ 0 h 374675"/>
                <a:gd name="connsiteX0" fmla="*/ 104252 w 510363"/>
                <a:gd name="connsiteY0" fmla="*/ 0 h 365554"/>
                <a:gd name="connsiteX1" fmla="*/ 155855 w 510363"/>
                <a:gd name="connsiteY1" fmla="*/ 34791 h 365554"/>
                <a:gd name="connsiteX2" fmla="*/ 255183 w 510363"/>
                <a:gd name="connsiteY2" fmla="*/ 54844 h 365554"/>
                <a:gd name="connsiteX3" fmla="*/ 354511 w 510363"/>
                <a:gd name="connsiteY3" fmla="*/ 34791 h 365554"/>
                <a:gd name="connsiteX4" fmla="*/ 406113 w 510363"/>
                <a:gd name="connsiteY4" fmla="*/ 1 h 365554"/>
                <a:gd name="connsiteX5" fmla="*/ 453270 w 510363"/>
                <a:gd name="connsiteY5" fmla="*/ 31795 h 365554"/>
                <a:gd name="connsiteX6" fmla="*/ 510363 w 510363"/>
                <a:gd name="connsiteY6" fmla="*/ 169631 h 365554"/>
                <a:gd name="connsiteX7" fmla="*/ 510363 w 510363"/>
                <a:gd name="connsiteY7" fmla="*/ 364561 h 365554"/>
                <a:gd name="connsiteX8" fmla="*/ 50275 w 510363"/>
                <a:gd name="connsiteY8" fmla="*/ 326854 h 365554"/>
                <a:gd name="connsiteX9" fmla="*/ 0 w 510363"/>
                <a:gd name="connsiteY9" fmla="*/ 169631 h 365554"/>
                <a:gd name="connsiteX10" fmla="*/ 57094 w 510363"/>
                <a:gd name="connsiteY10" fmla="*/ 31795 h 365554"/>
                <a:gd name="connsiteX11" fmla="*/ 104252 w 510363"/>
                <a:gd name="connsiteY11" fmla="*/ 0 h 365554"/>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95315 w 510363"/>
                <a:gd name="connsiteY8" fmla="*/ 259295 h 364561"/>
                <a:gd name="connsiteX9" fmla="*/ 0 w 510363"/>
                <a:gd name="connsiteY9" fmla="*/ 169631 h 364561"/>
                <a:gd name="connsiteX10" fmla="*/ 57094 w 510363"/>
                <a:gd name="connsiteY10" fmla="*/ 31795 h 364561"/>
                <a:gd name="connsiteX11" fmla="*/ 104252 w 510363"/>
                <a:gd name="connsiteY11" fmla="*/ 0 h 364561"/>
                <a:gd name="connsiteX0" fmla="*/ 115512 w 521623"/>
                <a:gd name="connsiteY0" fmla="*/ 0 h 364561"/>
                <a:gd name="connsiteX1" fmla="*/ 167115 w 521623"/>
                <a:gd name="connsiteY1" fmla="*/ 34791 h 364561"/>
                <a:gd name="connsiteX2" fmla="*/ 266443 w 521623"/>
                <a:gd name="connsiteY2" fmla="*/ 54844 h 364561"/>
                <a:gd name="connsiteX3" fmla="*/ 365771 w 521623"/>
                <a:gd name="connsiteY3" fmla="*/ 34791 h 364561"/>
                <a:gd name="connsiteX4" fmla="*/ 417373 w 521623"/>
                <a:gd name="connsiteY4" fmla="*/ 1 h 364561"/>
                <a:gd name="connsiteX5" fmla="*/ 464530 w 521623"/>
                <a:gd name="connsiteY5" fmla="*/ 31795 h 364561"/>
                <a:gd name="connsiteX6" fmla="*/ 521623 w 521623"/>
                <a:gd name="connsiteY6" fmla="*/ 169631 h 364561"/>
                <a:gd name="connsiteX7" fmla="*/ 521623 w 521623"/>
                <a:gd name="connsiteY7" fmla="*/ 364561 h 364561"/>
                <a:gd name="connsiteX8" fmla="*/ 106575 w 521623"/>
                <a:gd name="connsiteY8" fmla="*/ 259295 h 364561"/>
                <a:gd name="connsiteX9" fmla="*/ 0 w 521623"/>
                <a:gd name="connsiteY9" fmla="*/ 231560 h 364561"/>
                <a:gd name="connsiteX10" fmla="*/ 68354 w 521623"/>
                <a:gd name="connsiteY10" fmla="*/ 31795 h 364561"/>
                <a:gd name="connsiteX11" fmla="*/ 115512 w 521623"/>
                <a:gd name="connsiteY11" fmla="*/ 0 h 364561"/>
                <a:gd name="connsiteX0" fmla="*/ 109882 w 515993"/>
                <a:gd name="connsiteY0" fmla="*/ 0 h 364561"/>
                <a:gd name="connsiteX1" fmla="*/ 161485 w 515993"/>
                <a:gd name="connsiteY1" fmla="*/ 34791 h 364561"/>
                <a:gd name="connsiteX2" fmla="*/ 260813 w 515993"/>
                <a:gd name="connsiteY2" fmla="*/ 54844 h 364561"/>
                <a:gd name="connsiteX3" fmla="*/ 360141 w 515993"/>
                <a:gd name="connsiteY3" fmla="*/ 34791 h 364561"/>
                <a:gd name="connsiteX4" fmla="*/ 411743 w 515993"/>
                <a:gd name="connsiteY4" fmla="*/ 1 h 364561"/>
                <a:gd name="connsiteX5" fmla="*/ 458900 w 515993"/>
                <a:gd name="connsiteY5" fmla="*/ 31795 h 364561"/>
                <a:gd name="connsiteX6" fmla="*/ 515993 w 515993"/>
                <a:gd name="connsiteY6" fmla="*/ 169631 h 364561"/>
                <a:gd name="connsiteX7" fmla="*/ 515993 w 515993"/>
                <a:gd name="connsiteY7" fmla="*/ 364561 h 364561"/>
                <a:gd name="connsiteX8" fmla="*/ 100945 w 515993"/>
                <a:gd name="connsiteY8" fmla="*/ 259295 h 364561"/>
                <a:gd name="connsiteX9" fmla="*/ 0 w 515993"/>
                <a:gd name="connsiteY9" fmla="*/ 180891 h 364561"/>
                <a:gd name="connsiteX10" fmla="*/ 62724 w 515993"/>
                <a:gd name="connsiteY10" fmla="*/ 31795 h 364561"/>
                <a:gd name="connsiteX11" fmla="*/ 109882 w 515993"/>
                <a:gd name="connsiteY11" fmla="*/ 0 h 364561"/>
                <a:gd name="connsiteX0" fmla="*/ 109882 w 515993"/>
                <a:gd name="connsiteY0" fmla="*/ 0 h 372283"/>
                <a:gd name="connsiteX1" fmla="*/ 161485 w 515993"/>
                <a:gd name="connsiteY1" fmla="*/ 34791 h 372283"/>
                <a:gd name="connsiteX2" fmla="*/ 260813 w 515993"/>
                <a:gd name="connsiteY2" fmla="*/ 54844 h 372283"/>
                <a:gd name="connsiteX3" fmla="*/ 360141 w 515993"/>
                <a:gd name="connsiteY3" fmla="*/ 34791 h 372283"/>
                <a:gd name="connsiteX4" fmla="*/ 411743 w 515993"/>
                <a:gd name="connsiteY4" fmla="*/ 1 h 372283"/>
                <a:gd name="connsiteX5" fmla="*/ 458900 w 515993"/>
                <a:gd name="connsiteY5" fmla="*/ 31795 h 372283"/>
                <a:gd name="connsiteX6" fmla="*/ 515993 w 515993"/>
                <a:gd name="connsiteY6" fmla="*/ 169631 h 372283"/>
                <a:gd name="connsiteX7" fmla="*/ 515993 w 515993"/>
                <a:gd name="connsiteY7" fmla="*/ 364561 h 372283"/>
                <a:gd name="connsiteX8" fmla="*/ 100945 w 515993"/>
                <a:gd name="connsiteY8" fmla="*/ 259295 h 372283"/>
                <a:gd name="connsiteX9" fmla="*/ 0 w 515993"/>
                <a:gd name="connsiteY9" fmla="*/ 180891 h 372283"/>
                <a:gd name="connsiteX10" fmla="*/ 62724 w 515993"/>
                <a:gd name="connsiteY10" fmla="*/ 31795 h 372283"/>
                <a:gd name="connsiteX11" fmla="*/ 109882 w 515993"/>
                <a:gd name="connsiteY11" fmla="*/ 0 h 372283"/>
                <a:gd name="connsiteX0" fmla="*/ 115512 w 521623"/>
                <a:gd name="connsiteY0" fmla="*/ 0 h 372283"/>
                <a:gd name="connsiteX1" fmla="*/ 167115 w 521623"/>
                <a:gd name="connsiteY1" fmla="*/ 34791 h 372283"/>
                <a:gd name="connsiteX2" fmla="*/ 266443 w 521623"/>
                <a:gd name="connsiteY2" fmla="*/ 54844 h 372283"/>
                <a:gd name="connsiteX3" fmla="*/ 365771 w 521623"/>
                <a:gd name="connsiteY3" fmla="*/ 34791 h 372283"/>
                <a:gd name="connsiteX4" fmla="*/ 417373 w 521623"/>
                <a:gd name="connsiteY4" fmla="*/ 1 h 372283"/>
                <a:gd name="connsiteX5" fmla="*/ 464530 w 521623"/>
                <a:gd name="connsiteY5" fmla="*/ 31795 h 372283"/>
                <a:gd name="connsiteX6" fmla="*/ 521623 w 521623"/>
                <a:gd name="connsiteY6" fmla="*/ 169631 h 372283"/>
                <a:gd name="connsiteX7" fmla="*/ 521623 w 521623"/>
                <a:gd name="connsiteY7" fmla="*/ 364561 h 372283"/>
                <a:gd name="connsiteX8" fmla="*/ 106575 w 521623"/>
                <a:gd name="connsiteY8" fmla="*/ 259295 h 372283"/>
                <a:gd name="connsiteX9" fmla="*/ 0 w 521623"/>
                <a:gd name="connsiteY9" fmla="*/ 141482 h 372283"/>
                <a:gd name="connsiteX10" fmla="*/ 68354 w 521623"/>
                <a:gd name="connsiteY10" fmla="*/ 31795 h 372283"/>
                <a:gd name="connsiteX11" fmla="*/ 115512 w 521623"/>
                <a:gd name="connsiteY11" fmla="*/ 0 h 372283"/>
                <a:gd name="connsiteX0" fmla="*/ 98622 w 504733"/>
                <a:gd name="connsiteY0" fmla="*/ 0 h 372283"/>
                <a:gd name="connsiteX1" fmla="*/ 150225 w 504733"/>
                <a:gd name="connsiteY1" fmla="*/ 34791 h 372283"/>
                <a:gd name="connsiteX2" fmla="*/ 249553 w 504733"/>
                <a:gd name="connsiteY2" fmla="*/ 54844 h 372283"/>
                <a:gd name="connsiteX3" fmla="*/ 348881 w 504733"/>
                <a:gd name="connsiteY3" fmla="*/ 34791 h 372283"/>
                <a:gd name="connsiteX4" fmla="*/ 400483 w 504733"/>
                <a:gd name="connsiteY4" fmla="*/ 1 h 372283"/>
                <a:gd name="connsiteX5" fmla="*/ 447640 w 504733"/>
                <a:gd name="connsiteY5" fmla="*/ 31795 h 372283"/>
                <a:gd name="connsiteX6" fmla="*/ 504733 w 504733"/>
                <a:gd name="connsiteY6" fmla="*/ 169631 h 372283"/>
                <a:gd name="connsiteX7" fmla="*/ 504733 w 504733"/>
                <a:gd name="connsiteY7" fmla="*/ 364561 h 372283"/>
                <a:gd name="connsiteX8" fmla="*/ 89685 w 504733"/>
                <a:gd name="connsiteY8" fmla="*/ 259295 h 372283"/>
                <a:gd name="connsiteX9" fmla="*/ 0 w 504733"/>
                <a:gd name="connsiteY9" fmla="*/ 164001 h 372283"/>
                <a:gd name="connsiteX10" fmla="*/ 51464 w 504733"/>
                <a:gd name="connsiteY10" fmla="*/ 31795 h 372283"/>
                <a:gd name="connsiteX11" fmla="*/ 98622 w 504733"/>
                <a:gd name="connsiteY11" fmla="*/ 0 h 37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33" h="372283">
                  <a:moveTo>
                    <a:pt x="98622" y="0"/>
                  </a:moveTo>
                  <a:lnTo>
                    <a:pt x="150225" y="34791"/>
                  </a:lnTo>
                  <a:cubicBezTo>
                    <a:pt x="180755" y="47704"/>
                    <a:pt x="214320" y="54844"/>
                    <a:pt x="249553" y="54844"/>
                  </a:cubicBezTo>
                  <a:cubicBezTo>
                    <a:pt x="284787" y="54844"/>
                    <a:pt x="318352" y="47704"/>
                    <a:pt x="348881" y="34791"/>
                  </a:cubicBezTo>
                  <a:lnTo>
                    <a:pt x="400483" y="1"/>
                  </a:lnTo>
                  <a:lnTo>
                    <a:pt x="447640" y="31795"/>
                  </a:lnTo>
                  <a:cubicBezTo>
                    <a:pt x="482915" y="67070"/>
                    <a:pt x="504733" y="115803"/>
                    <a:pt x="504733" y="169631"/>
                  </a:cubicBezTo>
                  <a:lnTo>
                    <a:pt x="504733" y="364561"/>
                  </a:lnTo>
                  <a:cubicBezTo>
                    <a:pt x="351370" y="351992"/>
                    <a:pt x="147340" y="431726"/>
                    <a:pt x="89685" y="259295"/>
                  </a:cubicBezTo>
                  <a:cubicBezTo>
                    <a:pt x="16496" y="171798"/>
                    <a:pt x="0" y="228978"/>
                    <a:pt x="0" y="164001"/>
                  </a:cubicBezTo>
                  <a:cubicBezTo>
                    <a:pt x="0" y="110173"/>
                    <a:pt x="16189" y="67070"/>
                    <a:pt x="51464" y="31795"/>
                  </a:cubicBezTo>
                  <a:lnTo>
                    <a:pt x="98622"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25" name="Oval 124"/>
            <p:cNvSpPr/>
            <p:nvPr/>
          </p:nvSpPr>
          <p:spPr>
            <a:xfrm flipH="1">
              <a:off x="6487069" y="3549712"/>
              <a:ext cx="187296" cy="18729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26" name="Freeform 125"/>
            <p:cNvSpPr/>
            <p:nvPr/>
          </p:nvSpPr>
          <p:spPr>
            <a:xfrm flipH="1">
              <a:off x="6439063" y="3752584"/>
              <a:ext cx="284646" cy="209950"/>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50275 w 510363"/>
                <a:gd name="connsiteY8" fmla="*/ 32685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74675"/>
                <a:gd name="connsiteX1" fmla="*/ 155855 w 510363"/>
                <a:gd name="connsiteY1" fmla="*/ 34791 h 374675"/>
                <a:gd name="connsiteX2" fmla="*/ 255183 w 510363"/>
                <a:gd name="connsiteY2" fmla="*/ 54844 h 374675"/>
                <a:gd name="connsiteX3" fmla="*/ 354511 w 510363"/>
                <a:gd name="connsiteY3" fmla="*/ 34791 h 374675"/>
                <a:gd name="connsiteX4" fmla="*/ 406113 w 510363"/>
                <a:gd name="connsiteY4" fmla="*/ 1 h 374675"/>
                <a:gd name="connsiteX5" fmla="*/ 453270 w 510363"/>
                <a:gd name="connsiteY5" fmla="*/ 31795 h 374675"/>
                <a:gd name="connsiteX6" fmla="*/ 510363 w 510363"/>
                <a:gd name="connsiteY6" fmla="*/ 169631 h 374675"/>
                <a:gd name="connsiteX7" fmla="*/ 510363 w 510363"/>
                <a:gd name="connsiteY7" fmla="*/ 364561 h 374675"/>
                <a:gd name="connsiteX8" fmla="*/ 50275 w 510363"/>
                <a:gd name="connsiteY8" fmla="*/ 326854 h 374675"/>
                <a:gd name="connsiteX9" fmla="*/ 0 w 510363"/>
                <a:gd name="connsiteY9" fmla="*/ 169631 h 374675"/>
                <a:gd name="connsiteX10" fmla="*/ 57094 w 510363"/>
                <a:gd name="connsiteY10" fmla="*/ 31795 h 374675"/>
                <a:gd name="connsiteX11" fmla="*/ 104252 w 510363"/>
                <a:gd name="connsiteY11" fmla="*/ 0 h 374675"/>
                <a:gd name="connsiteX0" fmla="*/ 104252 w 510363"/>
                <a:gd name="connsiteY0" fmla="*/ 0 h 365554"/>
                <a:gd name="connsiteX1" fmla="*/ 155855 w 510363"/>
                <a:gd name="connsiteY1" fmla="*/ 34791 h 365554"/>
                <a:gd name="connsiteX2" fmla="*/ 255183 w 510363"/>
                <a:gd name="connsiteY2" fmla="*/ 54844 h 365554"/>
                <a:gd name="connsiteX3" fmla="*/ 354511 w 510363"/>
                <a:gd name="connsiteY3" fmla="*/ 34791 h 365554"/>
                <a:gd name="connsiteX4" fmla="*/ 406113 w 510363"/>
                <a:gd name="connsiteY4" fmla="*/ 1 h 365554"/>
                <a:gd name="connsiteX5" fmla="*/ 453270 w 510363"/>
                <a:gd name="connsiteY5" fmla="*/ 31795 h 365554"/>
                <a:gd name="connsiteX6" fmla="*/ 510363 w 510363"/>
                <a:gd name="connsiteY6" fmla="*/ 169631 h 365554"/>
                <a:gd name="connsiteX7" fmla="*/ 510363 w 510363"/>
                <a:gd name="connsiteY7" fmla="*/ 364561 h 365554"/>
                <a:gd name="connsiteX8" fmla="*/ 50275 w 510363"/>
                <a:gd name="connsiteY8" fmla="*/ 326854 h 365554"/>
                <a:gd name="connsiteX9" fmla="*/ 0 w 510363"/>
                <a:gd name="connsiteY9" fmla="*/ 169631 h 365554"/>
                <a:gd name="connsiteX10" fmla="*/ 57094 w 510363"/>
                <a:gd name="connsiteY10" fmla="*/ 31795 h 365554"/>
                <a:gd name="connsiteX11" fmla="*/ 104252 w 510363"/>
                <a:gd name="connsiteY11" fmla="*/ 0 h 365554"/>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95315 w 510363"/>
                <a:gd name="connsiteY8" fmla="*/ 259295 h 364561"/>
                <a:gd name="connsiteX9" fmla="*/ 0 w 510363"/>
                <a:gd name="connsiteY9" fmla="*/ 169631 h 364561"/>
                <a:gd name="connsiteX10" fmla="*/ 57094 w 510363"/>
                <a:gd name="connsiteY10" fmla="*/ 31795 h 364561"/>
                <a:gd name="connsiteX11" fmla="*/ 104252 w 510363"/>
                <a:gd name="connsiteY11" fmla="*/ 0 h 364561"/>
                <a:gd name="connsiteX0" fmla="*/ 115512 w 521623"/>
                <a:gd name="connsiteY0" fmla="*/ 0 h 364561"/>
                <a:gd name="connsiteX1" fmla="*/ 167115 w 521623"/>
                <a:gd name="connsiteY1" fmla="*/ 34791 h 364561"/>
                <a:gd name="connsiteX2" fmla="*/ 266443 w 521623"/>
                <a:gd name="connsiteY2" fmla="*/ 54844 h 364561"/>
                <a:gd name="connsiteX3" fmla="*/ 365771 w 521623"/>
                <a:gd name="connsiteY3" fmla="*/ 34791 h 364561"/>
                <a:gd name="connsiteX4" fmla="*/ 417373 w 521623"/>
                <a:gd name="connsiteY4" fmla="*/ 1 h 364561"/>
                <a:gd name="connsiteX5" fmla="*/ 464530 w 521623"/>
                <a:gd name="connsiteY5" fmla="*/ 31795 h 364561"/>
                <a:gd name="connsiteX6" fmla="*/ 521623 w 521623"/>
                <a:gd name="connsiteY6" fmla="*/ 169631 h 364561"/>
                <a:gd name="connsiteX7" fmla="*/ 521623 w 521623"/>
                <a:gd name="connsiteY7" fmla="*/ 364561 h 364561"/>
                <a:gd name="connsiteX8" fmla="*/ 106575 w 521623"/>
                <a:gd name="connsiteY8" fmla="*/ 259295 h 364561"/>
                <a:gd name="connsiteX9" fmla="*/ 0 w 521623"/>
                <a:gd name="connsiteY9" fmla="*/ 231560 h 364561"/>
                <a:gd name="connsiteX10" fmla="*/ 68354 w 521623"/>
                <a:gd name="connsiteY10" fmla="*/ 31795 h 364561"/>
                <a:gd name="connsiteX11" fmla="*/ 115512 w 521623"/>
                <a:gd name="connsiteY11" fmla="*/ 0 h 364561"/>
                <a:gd name="connsiteX0" fmla="*/ 109882 w 515993"/>
                <a:gd name="connsiteY0" fmla="*/ 0 h 364561"/>
                <a:gd name="connsiteX1" fmla="*/ 161485 w 515993"/>
                <a:gd name="connsiteY1" fmla="*/ 34791 h 364561"/>
                <a:gd name="connsiteX2" fmla="*/ 260813 w 515993"/>
                <a:gd name="connsiteY2" fmla="*/ 54844 h 364561"/>
                <a:gd name="connsiteX3" fmla="*/ 360141 w 515993"/>
                <a:gd name="connsiteY3" fmla="*/ 34791 h 364561"/>
                <a:gd name="connsiteX4" fmla="*/ 411743 w 515993"/>
                <a:gd name="connsiteY4" fmla="*/ 1 h 364561"/>
                <a:gd name="connsiteX5" fmla="*/ 458900 w 515993"/>
                <a:gd name="connsiteY5" fmla="*/ 31795 h 364561"/>
                <a:gd name="connsiteX6" fmla="*/ 515993 w 515993"/>
                <a:gd name="connsiteY6" fmla="*/ 169631 h 364561"/>
                <a:gd name="connsiteX7" fmla="*/ 515993 w 515993"/>
                <a:gd name="connsiteY7" fmla="*/ 364561 h 364561"/>
                <a:gd name="connsiteX8" fmla="*/ 100945 w 515993"/>
                <a:gd name="connsiteY8" fmla="*/ 259295 h 364561"/>
                <a:gd name="connsiteX9" fmla="*/ 0 w 515993"/>
                <a:gd name="connsiteY9" fmla="*/ 180891 h 364561"/>
                <a:gd name="connsiteX10" fmla="*/ 62724 w 515993"/>
                <a:gd name="connsiteY10" fmla="*/ 31795 h 364561"/>
                <a:gd name="connsiteX11" fmla="*/ 109882 w 515993"/>
                <a:gd name="connsiteY11" fmla="*/ 0 h 364561"/>
                <a:gd name="connsiteX0" fmla="*/ 109882 w 515993"/>
                <a:gd name="connsiteY0" fmla="*/ 0 h 372283"/>
                <a:gd name="connsiteX1" fmla="*/ 161485 w 515993"/>
                <a:gd name="connsiteY1" fmla="*/ 34791 h 372283"/>
                <a:gd name="connsiteX2" fmla="*/ 260813 w 515993"/>
                <a:gd name="connsiteY2" fmla="*/ 54844 h 372283"/>
                <a:gd name="connsiteX3" fmla="*/ 360141 w 515993"/>
                <a:gd name="connsiteY3" fmla="*/ 34791 h 372283"/>
                <a:gd name="connsiteX4" fmla="*/ 411743 w 515993"/>
                <a:gd name="connsiteY4" fmla="*/ 1 h 372283"/>
                <a:gd name="connsiteX5" fmla="*/ 458900 w 515993"/>
                <a:gd name="connsiteY5" fmla="*/ 31795 h 372283"/>
                <a:gd name="connsiteX6" fmla="*/ 515993 w 515993"/>
                <a:gd name="connsiteY6" fmla="*/ 169631 h 372283"/>
                <a:gd name="connsiteX7" fmla="*/ 515993 w 515993"/>
                <a:gd name="connsiteY7" fmla="*/ 364561 h 372283"/>
                <a:gd name="connsiteX8" fmla="*/ 100945 w 515993"/>
                <a:gd name="connsiteY8" fmla="*/ 259295 h 372283"/>
                <a:gd name="connsiteX9" fmla="*/ 0 w 515993"/>
                <a:gd name="connsiteY9" fmla="*/ 180891 h 372283"/>
                <a:gd name="connsiteX10" fmla="*/ 62724 w 515993"/>
                <a:gd name="connsiteY10" fmla="*/ 31795 h 372283"/>
                <a:gd name="connsiteX11" fmla="*/ 109882 w 515993"/>
                <a:gd name="connsiteY11" fmla="*/ 0 h 372283"/>
                <a:gd name="connsiteX0" fmla="*/ 115512 w 521623"/>
                <a:gd name="connsiteY0" fmla="*/ 0 h 372283"/>
                <a:gd name="connsiteX1" fmla="*/ 167115 w 521623"/>
                <a:gd name="connsiteY1" fmla="*/ 34791 h 372283"/>
                <a:gd name="connsiteX2" fmla="*/ 266443 w 521623"/>
                <a:gd name="connsiteY2" fmla="*/ 54844 h 372283"/>
                <a:gd name="connsiteX3" fmla="*/ 365771 w 521623"/>
                <a:gd name="connsiteY3" fmla="*/ 34791 h 372283"/>
                <a:gd name="connsiteX4" fmla="*/ 417373 w 521623"/>
                <a:gd name="connsiteY4" fmla="*/ 1 h 372283"/>
                <a:gd name="connsiteX5" fmla="*/ 464530 w 521623"/>
                <a:gd name="connsiteY5" fmla="*/ 31795 h 372283"/>
                <a:gd name="connsiteX6" fmla="*/ 521623 w 521623"/>
                <a:gd name="connsiteY6" fmla="*/ 169631 h 372283"/>
                <a:gd name="connsiteX7" fmla="*/ 521623 w 521623"/>
                <a:gd name="connsiteY7" fmla="*/ 364561 h 372283"/>
                <a:gd name="connsiteX8" fmla="*/ 106575 w 521623"/>
                <a:gd name="connsiteY8" fmla="*/ 259295 h 372283"/>
                <a:gd name="connsiteX9" fmla="*/ 0 w 521623"/>
                <a:gd name="connsiteY9" fmla="*/ 141482 h 372283"/>
                <a:gd name="connsiteX10" fmla="*/ 68354 w 521623"/>
                <a:gd name="connsiteY10" fmla="*/ 31795 h 372283"/>
                <a:gd name="connsiteX11" fmla="*/ 115512 w 521623"/>
                <a:gd name="connsiteY11" fmla="*/ 0 h 372283"/>
                <a:gd name="connsiteX0" fmla="*/ 98622 w 504733"/>
                <a:gd name="connsiteY0" fmla="*/ 0 h 372283"/>
                <a:gd name="connsiteX1" fmla="*/ 150225 w 504733"/>
                <a:gd name="connsiteY1" fmla="*/ 34791 h 372283"/>
                <a:gd name="connsiteX2" fmla="*/ 249553 w 504733"/>
                <a:gd name="connsiteY2" fmla="*/ 54844 h 372283"/>
                <a:gd name="connsiteX3" fmla="*/ 348881 w 504733"/>
                <a:gd name="connsiteY3" fmla="*/ 34791 h 372283"/>
                <a:gd name="connsiteX4" fmla="*/ 400483 w 504733"/>
                <a:gd name="connsiteY4" fmla="*/ 1 h 372283"/>
                <a:gd name="connsiteX5" fmla="*/ 447640 w 504733"/>
                <a:gd name="connsiteY5" fmla="*/ 31795 h 372283"/>
                <a:gd name="connsiteX6" fmla="*/ 504733 w 504733"/>
                <a:gd name="connsiteY6" fmla="*/ 169631 h 372283"/>
                <a:gd name="connsiteX7" fmla="*/ 504733 w 504733"/>
                <a:gd name="connsiteY7" fmla="*/ 364561 h 372283"/>
                <a:gd name="connsiteX8" fmla="*/ 89685 w 504733"/>
                <a:gd name="connsiteY8" fmla="*/ 259295 h 372283"/>
                <a:gd name="connsiteX9" fmla="*/ 0 w 504733"/>
                <a:gd name="connsiteY9" fmla="*/ 164001 h 372283"/>
                <a:gd name="connsiteX10" fmla="*/ 51464 w 504733"/>
                <a:gd name="connsiteY10" fmla="*/ 31795 h 372283"/>
                <a:gd name="connsiteX11" fmla="*/ 98622 w 504733"/>
                <a:gd name="connsiteY11" fmla="*/ 0 h 37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33" h="372283">
                  <a:moveTo>
                    <a:pt x="98622" y="0"/>
                  </a:moveTo>
                  <a:lnTo>
                    <a:pt x="150225" y="34791"/>
                  </a:lnTo>
                  <a:cubicBezTo>
                    <a:pt x="180755" y="47704"/>
                    <a:pt x="214320" y="54844"/>
                    <a:pt x="249553" y="54844"/>
                  </a:cubicBezTo>
                  <a:cubicBezTo>
                    <a:pt x="284787" y="54844"/>
                    <a:pt x="318352" y="47704"/>
                    <a:pt x="348881" y="34791"/>
                  </a:cubicBezTo>
                  <a:lnTo>
                    <a:pt x="400483" y="1"/>
                  </a:lnTo>
                  <a:lnTo>
                    <a:pt x="447640" y="31795"/>
                  </a:lnTo>
                  <a:cubicBezTo>
                    <a:pt x="482915" y="67070"/>
                    <a:pt x="504733" y="115803"/>
                    <a:pt x="504733" y="169631"/>
                  </a:cubicBezTo>
                  <a:lnTo>
                    <a:pt x="504733" y="364561"/>
                  </a:lnTo>
                  <a:cubicBezTo>
                    <a:pt x="351370" y="351992"/>
                    <a:pt x="147340" y="431726"/>
                    <a:pt x="89685" y="259295"/>
                  </a:cubicBezTo>
                  <a:cubicBezTo>
                    <a:pt x="16496" y="171798"/>
                    <a:pt x="0" y="228978"/>
                    <a:pt x="0" y="164001"/>
                  </a:cubicBezTo>
                  <a:cubicBezTo>
                    <a:pt x="0" y="110173"/>
                    <a:pt x="16189" y="67070"/>
                    <a:pt x="51464" y="31795"/>
                  </a:cubicBezTo>
                  <a:lnTo>
                    <a:pt x="98622"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grpSp>
      <p:sp>
        <p:nvSpPr>
          <p:cNvPr id="127" name="Rectangle 126"/>
          <p:cNvSpPr/>
          <p:nvPr/>
        </p:nvSpPr>
        <p:spPr>
          <a:xfrm>
            <a:off x="781577" y="4678979"/>
            <a:ext cx="2151080" cy="84627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89996" tIns="89996" rIns="89996" bIns="89996" rtlCol="0" anchor="ctr"/>
          <a:lstStyle/>
          <a:p>
            <a:pPr algn="ctr" defTabSz="914354"/>
            <a:r>
              <a:rPr lang="en-US" sz="1500" dirty="0">
                <a:solidFill>
                  <a:srgbClr val="37424A"/>
                </a:solidFill>
                <a:latin typeface="Roboto" charset="0"/>
                <a:ea typeface="Roboto" charset="0"/>
                <a:cs typeface="Roboto" charset="0"/>
              </a:rPr>
              <a:t>Behavior and Structural Decomposition</a:t>
            </a:r>
          </a:p>
        </p:txBody>
      </p:sp>
      <p:sp>
        <p:nvSpPr>
          <p:cNvPr id="129" name="Rectangle 128"/>
          <p:cNvSpPr/>
          <p:nvPr/>
        </p:nvSpPr>
        <p:spPr>
          <a:xfrm>
            <a:off x="3578387" y="3228967"/>
            <a:ext cx="2151080" cy="576631"/>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lIns="89996" tIns="89996" rIns="89996" bIns="89996" rtlCol="0" anchor="ctr"/>
          <a:lstStyle/>
          <a:p>
            <a:pPr algn="ctr" defTabSz="914354"/>
            <a:r>
              <a:rPr lang="en-US" sz="1500" dirty="0">
                <a:solidFill>
                  <a:srgbClr val="37424A"/>
                </a:solidFill>
                <a:latin typeface="Roboto" charset="0"/>
                <a:ea typeface="Roboto" charset="0"/>
                <a:cs typeface="Roboto" charset="0"/>
              </a:rPr>
              <a:t>High-Risk Classifier (</a:t>
            </a:r>
            <a:r>
              <a:rPr lang="en-US" sz="1500" dirty="0" err="1">
                <a:solidFill>
                  <a:srgbClr val="37424A"/>
                </a:solidFill>
                <a:latin typeface="Roboto" charset="0"/>
                <a:ea typeface="Roboto" charset="0"/>
                <a:cs typeface="Roboto" charset="0"/>
              </a:rPr>
              <a:t>Subgraphs</a:t>
            </a:r>
            <a:r>
              <a:rPr lang="en-US" sz="1500" dirty="0">
                <a:solidFill>
                  <a:srgbClr val="37424A"/>
                </a:solidFill>
                <a:latin typeface="Roboto" charset="0"/>
                <a:ea typeface="Roboto" charset="0"/>
                <a:cs typeface="Roboto" charset="0"/>
              </a:rPr>
              <a:t>)</a:t>
            </a:r>
          </a:p>
        </p:txBody>
      </p:sp>
      <p:sp>
        <p:nvSpPr>
          <p:cNvPr id="130" name="TextBox 129"/>
          <p:cNvSpPr txBox="1"/>
          <p:nvPr/>
        </p:nvSpPr>
        <p:spPr>
          <a:xfrm>
            <a:off x="3380247" y="2503697"/>
            <a:ext cx="2573407" cy="338555"/>
          </a:xfrm>
          <a:prstGeom prst="rect">
            <a:avLst/>
          </a:prstGeom>
          <a:noFill/>
        </p:spPr>
        <p:txBody>
          <a:bodyPr wrap="square" lIns="91436" tIns="45718" rIns="91436" bIns="45718" rtlCol="0">
            <a:spAutoFit/>
          </a:bodyPr>
          <a:lstStyle/>
          <a:p>
            <a:pPr algn="ctr" defTabSz="914354"/>
            <a:r>
              <a:rPr lang="en-US" sz="1600" b="1" dirty="0">
                <a:solidFill>
                  <a:srgbClr val="37424A"/>
                </a:solidFill>
                <a:latin typeface="Roboto" charset="0"/>
                <a:ea typeface="Roboto" charset="0"/>
                <a:cs typeface="Roboto" charset="0"/>
              </a:rPr>
              <a:t>Data Scientists</a:t>
            </a:r>
          </a:p>
        </p:txBody>
      </p:sp>
      <p:grpSp>
        <p:nvGrpSpPr>
          <p:cNvPr id="131" name="Group 130"/>
          <p:cNvGrpSpPr/>
          <p:nvPr/>
        </p:nvGrpSpPr>
        <p:grpSpPr>
          <a:xfrm>
            <a:off x="4180883" y="1719119"/>
            <a:ext cx="960559" cy="698503"/>
            <a:chOff x="6427488" y="3538138"/>
            <a:chExt cx="960559" cy="698503"/>
          </a:xfrm>
        </p:grpSpPr>
        <p:sp>
          <p:nvSpPr>
            <p:cNvPr id="132" name="Oval 131"/>
            <p:cNvSpPr/>
            <p:nvPr/>
          </p:nvSpPr>
          <p:spPr>
            <a:xfrm>
              <a:off x="6741042" y="3538138"/>
              <a:ext cx="332113" cy="332113"/>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33" name="Freeform 132"/>
            <p:cNvSpPr/>
            <p:nvPr/>
          </p:nvSpPr>
          <p:spPr>
            <a:xfrm>
              <a:off x="6651916" y="3872080"/>
              <a:ext cx="510363" cy="364561"/>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0363" h="364561">
                  <a:moveTo>
                    <a:pt x="104252" y="0"/>
                  </a:moveTo>
                  <a:lnTo>
                    <a:pt x="155855" y="34791"/>
                  </a:lnTo>
                  <a:cubicBezTo>
                    <a:pt x="186385" y="47704"/>
                    <a:pt x="219950" y="54844"/>
                    <a:pt x="255183" y="54844"/>
                  </a:cubicBezTo>
                  <a:cubicBezTo>
                    <a:pt x="290417" y="54844"/>
                    <a:pt x="323982" y="47704"/>
                    <a:pt x="354511" y="34791"/>
                  </a:cubicBezTo>
                  <a:lnTo>
                    <a:pt x="406113" y="1"/>
                  </a:lnTo>
                  <a:lnTo>
                    <a:pt x="453270" y="31795"/>
                  </a:lnTo>
                  <a:cubicBezTo>
                    <a:pt x="488545" y="67070"/>
                    <a:pt x="510363" y="115803"/>
                    <a:pt x="510363" y="169631"/>
                  </a:cubicBezTo>
                  <a:lnTo>
                    <a:pt x="510363" y="364561"/>
                  </a:lnTo>
                  <a:lnTo>
                    <a:pt x="0" y="364561"/>
                  </a:lnTo>
                  <a:lnTo>
                    <a:pt x="0" y="169631"/>
                  </a:lnTo>
                  <a:cubicBezTo>
                    <a:pt x="0" y="115803"/>
                    <a:pt x="21819" y="67070"/>
                    <a:pt x="57094" y="31795"/>
                  </a:cubicBez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34" name="Oval 133"/>
            <p:cNvSpPr/>
            <p:nvPr/>
          </p:nvSpPr>
          <p:spPr>
            <a:xfrm>
              <a:off x="7151407" y="3552888"/>
              <a:ext cx="187296" cy="187296"/>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35" name="Freeform 134"/>
            <p:cNvSpPr/>
            <p:nvPr/>
          </p:nvSpPr>
          <p:spPr>
            <a:xfrm>
              <a:off x="7103401" y="3755760"/>
              <a:ext cx="284646" cy="209950"/>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50275 w 510363"/>
                <a:gd name="connsiteY8" fmla="*/ 32685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74675"/>
                <a:gd name="connsiteX1" fmla="*/ 155855 w 510363"/>
                <a:gd name="connsiteY1" fmla="*/ 34791 h 374675"/>
                <a:gd name="connsiteX2" fmla="*/ 255183 w 510363"/>
                <a:gd name="connsiteY2" fmla="*/ 54844 h 374675"/>
                <a:gd name="connsiteX3" fmla="*/ 354511 w 510363"/>
                <a:gd name="connsiteY3" fmla="*/ 34791 h 374675"/>
                <a:gd name="connsiteX4" fmla="*/ 406113 w 510363"/>
                <a:gd name="connsiteY4" fmla="*/ 1 h 374675"/>
                <a:gd name="connsiteX5" fmla="*/ 453270 w 510363"/>
                <a:gd name="connsiteY5" fmla="*/ 31795 h 374675"/>
                <a:gd name="connsiteX6" fmla="*/ 510363 w 510363"/>
                <a:gd name="connsiteY6" fmla="*/ 169631 h 374675"/>
                <a:gd name="connsiteX7" fmla="*/ 510363 w 510363"/>
                <a:gd name="connsiteY7" fmla="*/ 364561 h 374675"/>
                <a:gd name="connsiteX8" fmla="*/ 50275 w 510363"/>
                <a:gd name="connsiteY8" fmla="*/ 326854 h 374675"/>
                <a:gd name="connsiteX9" fmla="*/ 0 w 510363"/>
                <a:gd name="connsiteY9" fmla="*/ 169631 h 374675"/>
                <a:gd name="connsiteX10" fmla="*/ 57094 w 510363"/>
                <a:gd name="connsiteY10" fmla="*/ 31795 h 374675"/>
                <a:gd name="connsiteX11" fmla="*/ 104252 w 510363"/>
                <a:gd name="connsiteY11" fmla="*/ 0 h 374675"/>
                <a:gd name="connsiteX0" fmla="*/ 104252 w 510363"/>
                <a:gd name="connsiteY0" fmla="*/ 0 h 365554"/>
                <a:gd name="connsiteX1" fmla="*/ 155855 w 510363"/>
                <a:gd name="connsiteY1" fmla="*/ 34791 h 365554"/>
                <a:gd name="connsiteX2" fmla="*/ 255183 w 510363"/>
                <a:gd name="connsiteY2" fmla="*/ 54844 h 365554"/>
                <a:gd name="connsiteX3" fmla="*/ 354511 w 510363"/>
                <a:gd name="connsiteY3" fmla="*/ 34791 h 365554"/>
                <a:gd name="connsiteX4" fmla="*/ 406113 w 510363"/>
                <a:gd name="connsiteY4" fmla="*/ 1 h 365554"/>
                <a:gd name="connsiteX5" fmla="*/ 453270 w 510363"/>
                <a:gd name="connsiteY5" fmla="*/ 31795 h 365554"/>
                <a:gd name="connsiteX6" fmla="*/ 510363 w 510363"/>
                <a:gd name="connsiteY6" fmla="*/ 169631 h 365554"/>
                <a:gd name="connsiteX7" fmla="*/ 510363 w 510363"/>
                <a:gd name="connsiteY7" fmla="*/ 364561 h 365554"/>
                <a:gd name="connsiteX8" fmla="*/ 50275 w 510363"/>
                <a:gd name="connsiteY8" fmla="*/ 326854 h 365554"/>
                <a:gd name="connsiteX9" fmla="*/ 0 w 510363"/>
                <a:gd name="connsiteY9" fmla="*/ 169631 h 365554"/>
                <a:gd name="connsiteX10" fmla="*/ 57094 w 510363"/>
                <a:gd name="connsiteY10" fmla="*/ 31795 h 365554"/>
                <a:gd name="connsiteX11" fmla="*/ 104252 w 510363"/>
                <a:gd name="connsiteY11" fmla="*/ 0 h 365554"/>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95315 w 510363"/>
                <a:gd name="connsiteY8" fmla="*/ 259295 h 364561"/>
                <a:gd name="connsiteX9" fmla="*/ 0 w 510363"/>
                <a:gd name="connsiteY9" fmla="*/ 169631 h 364561"/>
                <a:gd name="connsiteX10" fmla="*/ 57094 w 510363"/>
                <a:gd name="connsiteY10" fmla="*/ 31795 h 364561"/>
                <a:gd name="connsiteX11" fmla="*/ 104252 w 510363"/>
                <a:gd name="connsiteY11" fmla="*/ 0 h 364561"/>
                <a:gd name="connsiteX0" fmla="*/ 115512 w 521623"/>
                <a:gd name="connsiteY0" fmla="*/ 0 h 364561"/>
                <a:gd name="connsiteX1" fmla="*/ 167115 w 521623"/>
                <a:gd name="connsiteY1" fmla="*/ 34791 h 364561"/>
                <a:gd name="connsiteX2" fmla="*/ 266443 w 521623"/>
                <a:gd name="connsiteY2" fmla="*/ 54844 h 364561"/>
                <a:gd name="connsiteX3" fmla="*/ 365771 w 521623"/>
                <a:gd name="connsiteY3" fmla="*/ 34791 h 364561"/>
                <a:gd name="connsiteX4" fmla="*/ 417373 w 521623"/>
                <a:gd name="connsiteY4" fmla="*/ 1 h 364561"/>
                <a:gd name="connsiteX5" fmla="*/ 464530 w 521623"/>
                <a:gd name="connsiteY5" fmla="*/ 31795 h 364561"/>
                <a:gd name="connsiteX6" fmla="*/ 521623 w 521623"/>
                <a:gd name="connsiteY6" fmla="*/ 169631 h 364561"/>
                <a:gd name="connsiteX7" fmla="*/ 521623 w 521623"/>
                <a:gd name="connsiteY7" fmla="*/ 364561 h 364561"/>
                <a:gd name="connsiteX8" fmla="*/ 106575 w 521623"/>
                <a:gd name="connsiteY8" fmla="*/ 259295 h 364561"/>
                <a:gd name="connsiteX9" fmla="*/ 0 w 521623"/>
                <a:gd name="connsiteY9" fmla="*/ 231560 h 364561"/>
                <a:gd name="connsiteX10" fmla="*/ 68354 w 521623"/>
                <a:gd name="connsiteY10" fmla="*/ 31795 h 364561"/>
                <a:gd name="connsiteX11" fmla="*/ 115512 w 521623"/>
                <a:gd name="connsiteY11" fmla="*/ 0 h 364561"/>
                <a:gd name="connsiteX0" fmla="*/ 109882 w 515993"/>
                <a:gd name="connsiteY0" fmla="*/ 0 h 364561"/>
                <a:gd name="connsiteX1" fmla="*/ 161485 w 515993"/>
                <a:gd name="connsiteY1" fmla="*/ 34791 h 364561"/>
                <a:gd name="connsiteX2" fmla="*/ 260813 w 515993"/>
                <a:gd name="connsiteY2" fmla="*/ 54844 h 364561"/>
                <a:gd name="connsiteX3" fmla="*/ 360141 w 515993"/>
                <a:gd name="connsiteY3" fmla="*/ 34791 h 364561"/>
                <a:gd name="connsiteX4" fmla="*/ 411743 w 515993"/>
                <a:gd name="connsiteY4" fmla="*/ 1 h 364561"/>
                <a:gd name="connsiteX5" fmla="*/ 458900 w 515993"/>
                <a:gd name="connsiteY5" fmla="*/ 31795 h 364561"/>
                <a:gd name="connsiteX6" fmla="*/ 515993 w 515993"/>
                <a:gd name="connsiteY6" fmla="*/ 169631 h 364561"/>
                <a:gd name="connsiteX7" fmla="*/ 515993 w 515993"/>
                <a:gd name="connsiteY7" fmla="*/ 364561 h 364561"/>
                <a:gd name="connsiteX8" fmla="*/ 100945 w 515993"/>
                <a:gd name="connsiteY8" fmla="*/ 259295 h 364561"/>
                <a:gd name="connsiteX9" fmla="*/ 0 w 515993"/>
                <a:gd name="connsiteY9" fmla="*/ 180891 h 364561"/>
                <a:gd name="connsiteX10" fmla="*/ 62724 w 515993"/>
                <a:gd name="connsiteY10" fmla="*/ 31795 h 364561"/>
                <a:gd name="connsiteX11" fmla="*/ 109882 w 515993"/>
                <a:gd name="connsiteY11" fmla="*/ 0 h 364561"/>
                <a:gd name="connsiteX0" fmla="*/ 109882 w 515993"/>
                <a:gd name="connsiteY0" fmla="*/ 0 h 372283"/>
                <a:gd name="connsiteX1" fmla="*/ 161485 w 515993"/>
                <a:gd name="connsiteY1" fmla="*/ 34791 h 372283"/>
                <a:gd name="connsiteX2" fmla="*/ 260813 w 515993"/>
                <a:gd name="connsiteY2" fmla="*/ 54844 h 372283"/>
                <a:gd name="connsiteX3" fmla="*/ 360141 w 515993"/>
                <a:gd name="connsiteY3" fmla="*/ 34791 h 372283"/>
                <a:gd name="connsiteX4" fmla="*/ 411743 w 515993"/>
                <a:gd name="connsiteY4" fmla="*/ 1 h 372283"/>
                <a:gd name="connsiteX5" fmla="*/ 458900 w 515993"/>
                <a:gd name="connsiteY5" fmla="*/ 31795 h 372283"/>
                <a:gd name="connsiteX6" fmla="*/ 515993 w 515993"/>
                <a:gd name="connsiteY6" fmla="*/ 169631 h 372283"/>
                <a:gd name="connsiteX7" fmla="*/ 515993 w 515993"/>
                <a:gd name="connsiteY7" fmla="*/ 364561 h 372283"/>
                <a:gd name="connsiteX8" fmla="*/ 100945 w 515993"/>
                <a:gd name="connsiteY8" fmla="*/ 259295 h 372283"/>
                <a:gd name="connsiteX9" fmla="*/ 0 w 515993"/>
                <a:gd name="connsiteY9" fmla="*/ 180891 h 372283"/>
                <a:gd name="connsiteX10" fmla="*/ 62724 w 515993"/>
                <a:gd name="connsiteY10" fmla="*/ 31795 h 372283"/>
                <a:gd name="connsiteX11" fmla="*/ 109882 w 515993"/>
                <a:gd name="connsiteY11" fmla="*/ 0 h 372283"/>
                <a:gd name="connsiteX0" fmla="*/ 115512 w 521623"/>
                <a:gd name="connsiteY0" fmla="*/ 0 h 372283"/>
                <a:gd name="connsiteX1" fmla="*/ 167115 w 521623"/>
                <a:gd name="connsiteY1" fmla="*/ 34791 h 372283"/>
                <a:gd name="connsiteX2" fmla="*/ 266443 w 521623"/>
                <a:gd name="connsiteY2" fmla="*/ 54844 h 372283"/>
                <a:gd name="connsiteX3" fmla="*/ 365771 w 521623"/>
                <a:gd name="connsiteY3" fmla="*/ 34791 h 372283"/>
                <a:gd name="connsiteX4" fmla="*/ 417373 w 521623"/>
                <a:gd name="connsiteY4" fmla="*/ 1 h 372283"/>
                <a:gd name="connsiteX5" fmla="*/ 464530 w 521623"/>
                <a:gd name="connsiteY5" fmla="*/ 31795 h 372283"/>
                <a:gd name="connsiteX6" fmla="*/ 521623 w 521623"/>
                <a:gd name="connsiteY6" fmla="*/ 169631 h 372283"/>
                <a:gd name="connsiteX7" fmla="*/ 521623 w 521623"/>
                <a:gd name="connsiteY7" fmla="*/ 364561 h 372283"/>
                <a:gd name="connsiteX8" fmla="*/ 106575 w 521623"/>
                <a:gd name="connsiteY8" fmla="*/ 259295 h 372283"/>
                <a:gd name="connsiteX9" fmla="*/ 0 w 521623"/>
                <a:gd name="connsiteY9" fmla="*/ 141482 h 372283"/>
                <a:gd name="connsiteX10" fmla="*/ 68354 w 521623"/>
                <a:gd name="connsiteY10" fmla="*/ 31795 h 372283"/>
                <a:gd name="connsiteX11" fmla="*/ 115512 w 521623"/>
                <a:gd name="connsiteY11" fmla="*/ 0 h 372283"/>
                <a:gd name="connsiteX0" fmla="*/ 98622 w 504733"/>
                <a:gd name="connsiteY0" fmla="*/ 0 h 372283"/>
                <a:gd name="connsiteX1" fmla="*/ 150225 w 504733"/>
                <a:gd name="connsiteY1" fmla="*/ 34791 h 372283"/>
                <a:gd name="connsiteX2" fmla="*/ 249553 w 504733"/>
                <a:gd name="connsiteY2" fmla="*/ 54844 h 372283"/>
                <a:gd name="connsiteX3" fmla="*/ 348881 w 504733"/>
                <a:gd name="connsiteY3" fmla="*/ 34791 h 372283"/>
                <a:gd name="connsiteX4" fmla="*/ 400483 w 504733"/>
                <a:gd name="connsiteY4" fmla="*/ 1 h 372283"/>
                <a:gd name="connsiteX5" fmla="*/ 447640 w 504733"/>
                <a:gd name="connsiteY5" fmla="*/ 31795 h 372283"/>
                <a:gd name="connsiteX6" fmla="*/ 504733 w 504733"/>
                <a:gd name="connsiteY6" fmla="*/ 169631 h 372283"/>
                <a:gd name="connsiteX7" fmla="*/ 504733 w 504733"/>
                <a:gd name="connsiteY7" fmla="*/ 364561 h 372283"/>
                <a:gd name="connsiteX8" fmla="*/ 89685 w 504733"/>
                <a:gd name="connsiteY8" fmla="*/ 259295 h 372283"/>
                <a:gd name="connsiteX9" fmla="*/ 0 w 504733"/>
                <a:gd name="connsiteY9" fmla="*/ 164001 h 372283"/>
                <a:gd name="connsiteX10" fmla="*/ 51464 w 504733"/>
                <a:gd name="connsiteY10" fmla="*/ 31795 h 372283"/>
                <a:gd name="connsiteX11" fmla="*/ 98622 w 504733"/>
                <a:gd name="connsiteY11" fmla="*/ 0 h 37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33" h="372283">
                  <a:moveTo>
                    <a:pt x="98622" y="0"/>
                  </a:moveTo>
                  <a:lnTo>
                    <a:pt x="150225" y="34791"/>
                  </a:lnTo>
                  <a:cubicBezTo>
                    <a:pt x="180755" y="47704"/>
                    <a:pt x="214320" y="54844"/>
                    <a:pt x="249553" y="54844"/>
                  </a:cubicBezTo>
                  <a:cubicBezTo>
                    <a:pt x="284787" y="54844"/>
                    <a:pt x="318352" y="47704"/>
                    <a:pt x="348881" y="34791"/>
                  </a:cubicBezTo>
                  <a:lnTo>
                    <a:pt x="400483" y="1"/>
                  </a:lnTo>
                  <a:lnTo>
                    <a:pt x="447640" y="31795"/>
                  </a:lnTo>
                  <a:cubicBezTo>
                    <a:pt x="482915" y="67070"/>
                    <a:pt x="504733" y="115803"/>
                    <a:pt x="504733" y="169631"/>
                  </a:cubicBezTo>
                  <a:lnTo>
                    <a:pt x="504733" y="364561"/>
                  </a:lnTo>
                  <a:cubicBezTo>
                    <a:pt x="351370" y="351992"/>
                    <a:pt x="147340" y="431726"/>
                    <a:pt x="89685" y="259295"/>
                  </a:cubicBezTo>
                  <a:cubicBezTo>
                    <a:pt x="16496" y="171798"/>
                    <a:pt x="0" y="228978"/>
                    <a:pt x="0" y="164001"/>
                  </a:cubicBezTo>
                  <a:cubicBezTo>
                    <a:pt x="0" y="110173"/>
                    <a:pt x="16189" y="67070"/>
                    <a:pt x="51464" y="31795"/>
                  </a:cubicBezTo>
                  <a:lnTo>
                    <a:pt x="98622"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36" name="Oval 135"/>
            <p:cNvSpPr/>
            <p:nvPr/>
          </p:nvSpPr>
          <p:spPr>
            <a:xfrm flipH="1">
              <a:off x="6475494" y="3549712"/>
              <a:ext cx="187296" cy="187296"/>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37" name="Freeform 136"/>
            <p:cNvSpPr/>
            <p:nvPr/>
          </p:nvSpPr>
          <p:spPr>
            <a:xfrm flipH="1">
              <a:off x="6427488" y="3752584"/>
              <a:ext cx="284646" cy="209950"/>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50275 w 510363"/>
                <a:gd name="connsiteY8" fmla="*/ 32685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74675"/>
                <a:gd name="connsiteX1" fmla="*/ 155855 w 510363"/>
                <a:gd name="connsiteY1" fmla="*/ 34791 h 374675"/>
                <a:gd name="connsiteX2" fmla="*/ 255183 w 510363"/>
                <a:gd name="connsiteY2" fmla="*/ 54844 h 374675"/>
                <a:gd name="connsiteX3" fmla="*/ 354511 w 510363"/>
                <a:gd name="connsiteY3" fmla="*/ 34791 h 374675"/>
                <a:gd name="connsiteX4" fmla="*/ 406113 w 510363"/>
                <a:gd name="connsiteY4" fmla="*/ 1 h 374675"/>
                <a:gd name="connsiteX5" fmla="*/ 453270 w 510363"/>
                <a:gd name="connsiteY5" fmla="*/ 31795 h 374675"/>
                <a:gd name="connsiteX6" fmla="*/ 510363 w 510363"/>
                <a:gd name="connsiteY6" fmla="*/ 169631 h 374675"/>
                <a:gd name="connsiteX7" fmla="*/ 510363 w 510363"/>
                <a:gd name="connsiteY7" fmla="*/ 364561 h 374675"/>
                <a:gd name="connsiteX8" fmla="*/ 50275 w 510363"/>
                <a:gd name="connsiteY8" fmla="*/ 326854 h 374675"/>
                <a:gd name="connsiteX9" fmla="*/ 0 w 510363"/>
                <a:gd name="connsiteY9" fmla="*/ 169631 h 374675"/>
                <a:gd name="connsiteX10" fmla="*/ 57094 w 510363"/>
                <a:gd name="connsiteY10" fmla="*/ 31795 h 374675"/>
                <a:gd name="connsiteX11" fmla="*/ 104252 w 510363"/>
                <a:gd name="connsiteY11" fmla="*/ 0 h 374675"/>
                <a:gd name="connsiteX0" fmla="*/ 104252 w 510363"/>
                <a:gd name="connsiteY0" fmla="*/ 0 h 365554"/>
                <a:gd name="connsiteX1" fmla="*/ 155855 w 510363"/>
                <a:gd name="connsiteY1" fmla="*/ 34791 h 365554"/>
                <a:gd name="connsiteX2" fmla="*/ 255183 w 510363"/>
                <a:gd name="connsiteY2" fmla="*/ 54844 h 365554"/>
                <a:gd name="connsiteX3" fmla="*/ 354511 w 510363"/>
                <a:gd name="connsiteY3" fmla="*/ 34791 h 365554"/>
                <a:gd name="connsiteX4" fmla="*/ 406113 w 510363"/>
                <a:gd name="connsiteY4" fmla="*/ 1 h 365554"/>
                <a:gd name="connsiteX5" fmla="*/ 453270 w 510363"/>
                <a:gd name="connsiteY5" fmla="*/ 31795 h 365554"/>
                <a:gd name="connsiteX6" fmla="*/ 510363 w 510363"/>
                <a:gd name="connsiteY6" fmla="*/ 169631 h 365554"/>
                <a:gd name="connsiteX7" fmla="*/ 510363 w 510363"/>
                <a:gd name="connsiteY7" fmla="*/ 364561 h 365554"/>
                <a:gd name="connsiteX8" fmla="*/ 50275 w 510363"/>
                <a:gd name="connsiteY8" fmla="*/ 326854 h 365554"/>
                <a:gd name="connsiteX9" fmla="*/ 0 w 510363"/>
                <a:gd name="connsiteY9" fmla="*/ 169631 h 365554"/>
                <a:gd name="connsiteX10" fmla="*/ 57094 w 510363"/>
                <a:gd name="connsiteY10" fmla="*/ 31795 h 365554"/>
                <a:gd name="connsiteX11" fmla="*/ 104252 w 510363"/>
                <a:gd name="connsiteY11" fmla="*/ 0 h 365554"/>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95315 w 510363"/>
                <a:gd name="connsiteY8" fmla="*/ 259295 h 364561"/>
                <a:gd name="connsiteX9" fmla="*/ 0 w 510363"/>
                <a:gd name="connsiteY9" fmla="*/ 169631 h 364561"/>
                <a:gd name="connsiteX10" fmla="*/ 57094 w 510363"/>
                <a:gd name="connsiteY10" fmla="*/ 31795 h 364561"/>
                <a:gd name="connsiteX11" fmla="*/ 104252 w 510363"/>
                <a:gd name="connsiteY11" fmla="*/ 0 h 364561"/>
                <a:gd name="connsiteX0" fmla="*/ 115512 w 521623"/>
                <a:gd name="connsiteY0" fmla="*/ 0 h 364561"/>
                <a:gd name="connsiteX1" fmla="*/ 167115 w 521623"/>
                <a:gd name="connsiteY1" fmla="*/ 34791 h 364561"/>
                <a:gd name="connsiteX2" fmla="*/ 266443 w 521623"/>
                <a:gd name="connsiteY2" fmla="*/ 54844 h 364561"/>
                <a:gd name="connsiteX3" fmla="*/ 365771 w 521623"/>
                <a:gd name="connsiteY3" fmla="*/ 34791 h 364561"/>
                <a:gd name="connsiteX4" fmla="*/ 417373 w 521623"/>
                <a:gd name="connsiteY4" fmla="*/ 1 h 364561"/>
                <a:gd name="connsiteX5" fmla="*/ 464530 w 521623"/>
                <a:gd name="connsiteY5" fmla="*/ 31795 h 364561"/>
                <a:gd name="connsiteX6" fmla="*/ 521623 w 521623"/>
                <a:gd name="connsiteY6" fmla="*/ 169631 h 364561"/>
                <a:gd name="connsiteX7" fmla="*/ 521623 w 521623"/>
                <a:gd name="connsiteY7" fmla="*/ 364561 h 364561"/>
                <a:gd name="connsiteX8" fmla="*/ 106575 w 521623"/>
                <a:gd name="connsiteY8" fmla="*/ 259295 h 364561"/>
                <a:gd name="connsiteX9" fmla="*/ 0 w 521623"/>
                <a:gd name="connsiteY9" fmla="*/ 231560 h 364561"/>
                <a:gd name="connsiteX10" fmla="*/ 68354 w 521623"/>
                <a:gd name="connsiteY10" fmla="*/ 31795 h 364561"/>
                <a:gd name="connsiteX11" fmla="*/ 115512 w 521623"/>
                <a:gd name="connsiteY11" fmla="*/ 0 h 364561"/>
                <a:gd name="connsiteX0" fmla="*/ 109882 w 515993"/>
                <a:gd name="connsiteY0" fmla="*/ 0 h 364561"/>
                <a:gd name="connsiteX1" fmla="*/ 161485 w 515993"/>
                <a:gd name="connsiteY1" fmla="*/ 34791 h 364561"/>
                <a:gd name="connsiteX2" fmla="*/ 260813 w 515993"/>
                <a:gd name="connsiteY2" fmla="*/ 54844 h 364561"/>
                <a:gd name="connsiteX3" fmla="*/ 360141 w 515993"/>
                <a:gd name="connsiteY3" fmla="*/ 34791 h 364561"/>
                <a:gd name="connsiteX4" fmla="*/ 411743 w 515993"/>
                <a:gd name="connsiteY4" fmla="*/ 1 h 364561"/>
                <a:gd name="connsiteX5" fmla="*/ 458900 w 515993"/>
                <a:gd name="connsiteY5" fmla="*/ 31795 h 364561"/>
                <a:gd name="connsiteX6" fmla="*/ 515993 w 515993"/>
                <a:gd name="connsiteY6" fmla="*/ 169631 h 364561"/>
                <a:gd name="connsiteX7" fmla="*/ 515993 w 515993"/>
                <a:gd name="connsiteY7" fmla="*/ 364561 h 364561"/>
                <a:gd name="connsiteX8" fmla="*/ 100945 w 515993"/>
                <a:gd name="connsiteY8" fmla="*/ 259295 h 364561"/>
                <a:gd name="connsiteX9" fmla="*/ 0 w 515993"/>
                <a:gd name="connsiteY9" fmla="*/ 180891 h 364561"/>
                <a:gd name="connsiteX10" fmla="*/ 62724 w 515993"/>
                <a:gd name="connsiteY10" fmla="*/ 31795 h 364561"/>
                <a:gd name="connsiteX11" fmla="*/ 109882 w 515993"/>
                <a:gd name="connsiteY11" fmla="*/ 0 h 364561"/>
                <a:gd name="connsiteX0" fmla="*/ 109882 w 515993"/>
                <a:gd name="connsiteY0" fmla="*/ 0 h 372283"/>
                <a:gd name="connsiteX1" fmla="*/ 161485 w 515993"/>
                <a:gd name="connsiteY1" fmla="*/ 34791 h 372283"/>
                <a:gd name="connsiteX2" fmla="*/ 260813 w 515993"/>
                <a:gd name="connsiteY2" fmla="*/ 54844 h 372283"/>
                <a:gd name="connsiteX3" fmla="*/ 360141 w 515993"/>
                <a:gd name="connsiteY3" fmla="*/ 34791 h 372283"/>
                <a:gd name="connsiteX4" fmla="*/ 411743 w 515993"/>
                <a:gd name="connsiteY4" fmla="*/ 1 h 372283"/>
                <a:gd name="connsiteX5" fmla="*/ 458900 w 515993"/>
                <a:gd name="connsiteY5" fmla="*/ 31795 h 372283"/>
                <a:gd name="connsiteX6" fmla="*/ 515993 w 515993"/>
                <a:gd name="connsiteY6" fmla="*/ 169631 h 372283"/>
                <a:gd name="connsiteX7" fmla="*/ 515993 w 515993"/>
                <a:gd name="connsiteY7" fmla="*/ 364561 h 372283"/>
                <a:gd name="connsiteX8" fmla="*/ 100945 w 515993"/>
                <a:gd name="connsiteY8" fmla="*/ 259295 h 372283"/>
                <a:gd name="connsiteX9" fmla="*/ 0 w 515993"/>
                <a:gd name="connsiteY9" fmla="*/ 180891 h 372283"/>
                <a:gd name="connsiteX10" fmla="*/ 62724 w 515993"/>
                <a:gd name="connsiteY10" fmla="*/ 31795 h 372283"/>
                <a:gd name="connsiteX11" fmla="*/ 109882 w 515993"/>
                <a:gd name="connsiteY11" fmla="*/ 0 h 372283"/>
                <a:gd name="connsiteX0" fmla="*/ 115512 w 521623"/>
                <a:gd name="connsiteY0" fmla="*/ 0 h 372283"/>
                <a:gd name="connsiteX1" fmla="*/ 167115 w 521623"/>
                <a:gd name="connsiteY1" fmla="*/ 34791 h 372283"/>
                <a:gd name="connsiteX2" fmla="*/ 266443 w 521623"/>
                <a:gd name="connsiteY2" fmla="*/ 54844 h 372283"/>
                <a:gd name="connsiteX3" fmla="*/ 365771 w 521623"/>
                <a:gd name="connsiteY3" fmla="*/ 34791 h 372283"/>
                <a:gd name="connsiteX4" fmla="*/ 417373 w 521623"/>
                <a:gd name="connsiteY4" fmla="*/ 1 h 372283"/>
                <a:gd name="connsiteX5" fmla="*/ 464530 w 521623"/>
                <a:gd name="connsiteY5" fmla="*/ 31795 h 372283"/>
                <a:gd name="connsiteX6" fmla="*/ 521623 w 521623"/>
                <a:gd name="connsiteY6" fmla="*/ 169631 h 372283"/>
                <a:gd name="connsiteX7" fmla="*/ 521623 w 521623"/>
                <a:gd name="connsiteY7" fmla="*/ 364561 h 372283"/>
                <a:gd name="connsiteX8" fmla="*/ 106575 w 521623"/>
                <a:gd name="connsiteY8" fmla="*/ 259295 h 372283"/>
                <a:gd name="connsiteX9" fmla="*/ 0 w 521623"/>
                <a:gd name="connsiteY9" fmla="*/ 141482 h 372283"/>
                <a:gd name="connsiteX10" fmla="*/ 68354 w 521623"/>
                <a:gd name="connsiteY10" fmla="*/ 31795 h 372283"/>
                <a:gd name="connsiteX11" fmla="*/ 115512 w 521623"/>
                <a:gd name="connsiteY11" fmla="*/ 0 h 372283"/>
                <a:gd name="connsiteX0" fmla="*/ 98622 w 504733"/>
                <a:gd name="connsiteY0" fmla="*/ 0 h 372283"/>
                <a:gd name="connsiteX1" fmla="*/ 150225 w 504733"/>
                <a:gd name="connsiteY1" fmla="*/ 34791 h 372283"/>
                <a:gd name="connsiteX2" fmla="*/ 249553 w 504733"/>
                <a:gd name="connsiteY2" fmla="*/ 54844 h 372283"/>
                <a:gd name="connsiteX3" fmla="*/ 348881 w 504733"/>
                <a:gd name="connsiteY3" fmla="*/ 34791 h 372283"/>
                <a:gd name="connsiteX4" fmla="*/ 400483 w 504733"/>
                <a:gd name="connsiteY4" fmla="*/ 1 h 372283"/>
                <a:gd name="connsiteX5" fmla="*/ 447640 w 504733"/>
                <a:gd name="connsiteY5" fmla="*/ 31795 h 372283"/>
                <a:gd name="connsiteX6" fmla="*/ 504733 w 504733"/>
                <a:gd name="connsiteY6" fmla="*/ 169631 h 372283"/>
                <a:gd name="connsiteX7" fmla="*/ 504733 w 504733"/>
                <a:gd name="connsiteY7" fmla="*/ 364561 h 372283"/>
                <a:gd name="connsiteX8" fmla="*/ 89685 w 504733"/>
                <a:gd name="connsiteY8" fmla="*/ 259295 h 372283"/>
                <a:gd name="connsiteX9" fmla="*/ 0 w 504733"/>
                <a:gd name="connsiteY9" fmla="*/ 164001 h 372283"/>
                <a:gd name="connsiteX10" fmla="*/ 51464 w 504733"/>
                <a:gd name="connsiteY10" fmla="*/ 31795 h 372283"/>
                <a:gd name="connsiteX11" fmla="*/ 98622 w 504733"/>
                <a:gd name="connsiteY11" fmla="*/ 0 h 37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33" h="372283">
                  <a:moveTo>
                    <a:pt x="98622" y="0"/>
                  </a:moveTo>
                  <a:lnTo>
                    <a:pt x="150225" y="34791"/>
                  </a:lnTo>
                  <a:cubicBezTo>
                    <a:pt x="180755" y="47704"/>
                    <a:pt x="214320" y="54844"/>
                    <a:pt x="249553" y="54844"/>
                  </a:cubicBezTo>
                  <a:cubicBezTo>
                    <a:pt x="284787" y="54844"/>
                    <a:pt x="318352" y="47704"/>
                    <a:pt x="348881" y="34791"/>
                  </a:cubicBezTo>
                  <a:lnTo>
                    <a:pt x="400483" y="1"/>
                  </a:lnTo>
                  <a:lnTo>
                    <a:pt x="447640" y="31795"/>
                  </a:lnTo>
                  <a:cubicBezTo>
                    <a:pt x="482915" y="67070"/>
                    <a:pt x="504733" y="115803"/>
                    <a:pt x="504733" y="169631"/>
                  </a:cubicBezTo>
                  <a:lnTo>
                    <a:pt x="504733" y="364561"/>
                  </a:lnTo>
                  <a:cubicBezTo>
                    <a:pt x="351370" y="351992"/>
                    <a:pt x="147340" y="431726"/>
                    <a:pt x="89685" y="259295"/>
                  </a:cubicBezTo>
                  <a:cubicBezTo>
                    <a:pt x="16496" y="171798"/>
                    <a:pt x="0" y="228978"/>
                    <a:pt x="0" y="164001"/>
                  </a:cubicBezTo>
                  <a:cubicBezTo>
                    <a:pt x="0" y="110173"/>
                    <a:pt x="16189" y="67070"/>
                    <a:pt x="51464" y="31795"/>
                  </a:cubicBezTo>
                  <a:lnTo>
                    <a:pt x="98622"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grpSp>
      <p:sp>
        <p:nvSpPr>
          <p:cNvPr id="138" name="Rectangle 137"/>
          <p:cNvSpPr/>
          <p:nvPr/>
        </p:nvSpPr>
        <p:spPr>
          <a:xfrm>
            <a:off x="3571076" y="4192169"/>
            <a:ext cx="2151080" cy="576631"/>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lIns="89996" tIns="89996" rIns="89996" bIns="89996" rtlCol="0" anchor="ctr"/>
          <a:lstStyle/>
          <a:p>
            <a:pPr algn="ctr" defTabSz="914354"/>
            <a:r>
              <a:rPr lang="en-US" sz="1500">
                <a:solidFill>
                  <a:srgbClr val="37424A"/>
                </a:solidFill>
                <a:latin typeface="Roboto" charset="0"/>
                <a:ea typeface="Roboto" charset="0"/>
                <a:cs typeface="Roboto" charset="0"/>
              </a:rPr>
              <a:t>Log-Likelihood Ranking</a:t>
            </a:r>
            <a:endParaRPr lang="en-US" sz="1500" dirty="0">
              <a:solidFill>
                <a:srgbClr val="37424A"/>
              </a:solidFill>
              <a:latin typeface="Roboto" charset="0"/>
              <a:ea typeface="Roboto" charset="0"/>
              <a:cs typeface="Roboto" charset="0"/>
            </a:endParaRPr>
          </a:p>
        </p:txBody>
      </p:sp>
      <p:sp>
        <p:nvSpPr>
          <p:cNvPr id="139" name="Rectangle 138"/>
          <p:cNvSpPr/>
          <p:nvPr/>
        </p:nvSpPr>
        <p:spPr>
          <a:xfrm>
            <a:off x="3571076" y="5095913"/>
            <a:ext cx="2151080" cy="576631"/>
          </a:xfrm>
          <a:prstGeom prst="rect">
            <a:avLst/>
          </a:prstGeom>
          <a:solidFill>
            <a:schemeClr val="bg1"/>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lIns="89996" tIns="89996" rIns="89996" bIns="89996" rtlCol="0" anchor="ctr"/>
          <a:lstStyle/>
          <a:p>
            <a:pPr algn="ctr" defTabSz="914354"/>
            <a:r>
              <a:rPr lang="en-US" sz="1500" dirty="0">
                <a:solidFill>
                  <a:srgbClr val="37424A"/>
                </a:solidFill>
                <a:latin typeface="Roboto" charset="0"/>
                <a:ea typeface="Roboto" charset="0"/>
                <a:cs typeface="Roboto" charset="0"/>
              </a:rPr>
              <a:t>Normality Classifier (MIVB)</a:t>
            </a:r>
          </a:p>
        </p:txBody>
      </p:sp>
      <p:sp>
        <p:nvSpPr>
          <p:cNvPr id="141" name="Rectangle 140"/>
          <p:cNvSpPr/>
          <p:nvPr/>
        </p:nvSpPr>
        <p:spPr>
          <a:xfrm>
            <a:off x="6379460" y="3228967"/>
            <a:ext cx="2264290" cy="576631"/>
          </a:xfrm>
          <a:prstGeom prst="rect">
            <a:avLst/>
          </a:prstGeom>
          <a:solidFill>
            <a:schemeClr val="bg1"/>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lIns="89996" tIns="89996" rIns="89996" bIns="89996" rtlCol="0" anchor="ctr"/>
          <a:lstStyle/>
          <a:p>
            <a:pPr algn="ctr" defTabSz="914354"/>
            <a:r>
              <a:rPr lang="en-US" sz="1400" dirty="0">
                <a:solidFill>
                  <a:srgbClr val="37424A"/>
                </a:solidFill>
                <a:latin typeface="Roboto" charset="0"/>
                <a:ea typeface="Roboto" charset="0"/>
                <a:cs typeface="Roboto" charset="0"/>
              </a:rPr>
              <a:t>Scalable Implementation </a:t>
            </a:r>
          </a:p>
          <a:p>
            <a:pPr algn="ctr" defTabSz="914354"/>
            <a:r>
              <a:rPr lang="en-US" sz="1400" dirty="0">
                <a:solidFill>
                  <a:srgbClr val="37424A"/>
                </a:solidFill>
                <a:latin typeface="Roboto" charset="0"/>
                <a:ea typeface="Roboto" charset="0"/>
                <a:cs typeface="Roboto" charset="0"/>
              </a:rPr>
              <a:t>(Spark, </a:t>
            </a:r>
            <a:r>
              <a:rPr lang="en-US" sz="1400" dirty="0" err="1">
                <a:solidFill>
                  <a:srgbClr val="37424A"/>
                </a:solidFill>
                <a:latin typeface="Roboto" charset="0"/>
                <a:ea typeface="Roboto" charset="0"/>
                <a:cs typeface="Roboto" charset="0"/>
              </a:rPr>
              <a:t>GraphX</a:t>
            </a:r>
            <a:r>
              <a:rPr lang="en-US" sz="1400" dirty="0">
                <a:solidFill>
                  <a:srgbClr val="37424A"/>
                </a:solidFill>
                <a:latin typeface="Roboto" charset="0"/>
                <a:ea typeface="Roboto" charset="0"/>
                <a:cs typeface="Roboto" charset="0"/>
              </a:rPr>
              <a:t>)</a:t>
            </a:r>
            <a:endParaRPr lang="en-US" sz="1500" dirty="0">
              <a:solidFill>
                <a:srgbClr val="37424A"/>
              </a:solidFill>
              <a:latin typeface="Roboto" charset="0"/>
              <a:ea typeface="Roboto" charset="0"/>
              <a:cs typeface="Roboto" charset="0"/>
            </a:endParaRPr>
          </a:p>
        </p:txBody>
      </p:sp>
      <p:sp>
        <p:nvSpPr>
          <p:cNvPr id="142" name="TextBox 141"/>
          <p:cNvSpPr txBox="1"/>
          <p:nvPr/>
        </p:nvSpPr>
        <p:spPr>
          <a:xfrm>
            <a:off x="6181321" y="2503697"/>
            <a:ext cx="2573407" cy="338555"/>
          </a:xfrm>
          <a:prstGeom prst="rect">
            <a:avLst/>
          </a:prstGeom>
          <a:noFill/>
        </p:spPr>
        <p:txBody>
          <a:bodyPr wrap="square" lIns="91436" tIns="45718" rIns="91436" bIns="45718" rtlCol="0">
            <a:spAutoFit/>
          </a:bodyPr>
          <a:lstStyle/>
          <a:p>
            <a:pPr algn="ctr" defTabSz="914354"/>
            <a:r>
              <a:rPr lang="en-US" sz="1600" b="1" dirty="0">
                <a:solidFill>
                  <a:srgbClr val="37424A"/>
                </a:solidFill>
                <a:latin typeface="Roboto" charset="0"/>
                <a:ea typeface="Roboto" charset="0"/>
                <a:cs typeface="Roboto" charset="0"/>
              </a:rPr>
              <a:t>Computer Scientists</a:t>
            </a:r>
          </a:p>
        </p:txBody>
      </p:sp>
      <p:grpSp>
        <p:nvGrpSpPr>
          <p:cNvPr id="143" name="Group 142"/>
          <p:cNvGrpSpPr/>
          <p:nvPr/>
        </p:nvGrpSpPr>
        <p:grpSpPr>
          <a:xfrm>
            <a:off x="6981958" y="1719119"/>
            <a:ext cx="960559" cy="698503"/>
            <a:chOff x="6427488" y="3538138"/>
            <a:chExt cx="960559" cy="698503"/>
          </a:xfrm>
        </p:grpSpPr>
        <p:sp>
          <p:nvSpPr>
            <p:cNvPr id="144" name="Oval 143"/>
            <p:cNvSpPr/>
            <p:nvPr/>
          </p:nvSpPr>
          <p:spPr>
            <a:xfrm>
              <a:off x="6741042" y="3538138"/>
              <a:ext cx="332113" cy="332113"/>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45" name="Freeform 144"/>
            <p:cNvSpPr/>
            <p:nvPr/>
          </p:nvSpPr>
          <p:spPr>
            <a:xfrm>
              <a:off x="6651916" y="3872080"/>
              <a:ext cx="510363" cy="364561"/>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0363" h="364561">
                  <a:moveTo>
                    <a:pt x="104252" y="0"/>
                  </a:moveTo>
                  <a:lnTo>
                    <a:pt x="155855" y="34791"/>
                  </a:lnTo>
                  <a:cubicBezTo>
                    <a:pt x="186385" y="47704"/>
                    <a:pt x="219950" y="54844"/>
                    <a:pt x="255183" y="54844"/>
                  </a:cubicBezTo>
                  <a:cubicBezTo>
                    <a:pt x="290417" y="54844"/>
                    <a:pt x="323982" y="47704"/>
                    <a:pt x="354511" y="34791"/>
                  </a:cubicBezTo>
                  <a:lnTo>
                    <a:pt x="406113" y="1"/>
                  </a:lnTo>
                  <a:lnTo>
                    <a:pt x="453270" y="31795"/>
                  </a:lnTo>
                  <a:cubicBezTo>
                    <a:pt x="488545" y="67070"/>
                    <a:pt x="510363" y="115803"/>
                    <a:pt x="510363" y="169631"/>
                  </a:cubicBezTo>
                  <a:lnTo>
                    <a:pt x="510363" y="364561"/>
                  </a:lnTo>
                  <a:lnTo>
                    <a:pt x="0" y="364561"/>
                  </a:lnTo>
                  <a:lnTo>
                    <a:pt x="0" y="169631"/>
                  </a:lnTo>
                  <a:cubicBezTo>
                    <a:pt x="0" y="115803"/>
                    <a:pt x="21819" y="67070"/>
                    <a:pt x="57094" y="31795"/>
                  </a:cubicBezTo>
                  <a:close/>
                </a:path>
              </a:pathLst>
            </a:cu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46" name="Oval 145"/>
            <p:cNvSpPr/>
            <p:nvPr/>
          </p:nvSpPr>
          <p:spPr>
            <a:xfrm>
              <a:off x="7151407" y="3552888"/>
              <a:ext cx="187296" cy="187296"/>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47" name="Freeform 146"/>
            <p:cNvSpPr/>
            <p:nvPr/>
          </p:nvSpPr>
          <p:spPr>
            <a:xfrm>
              <a:off x="7103401" y="3755760"/>
              <a:ext cx="284646" cy="209950"/>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50275 w 510363"/>
                <a:gd name="connsiteY8" fmla="*/ 32685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74675"/>
                <a:gd name="connsiteX1" fmla="*/ 155855 w 510363"/>
                <a:gd name="connsiteY1" fmla="*/ 34791 h 374675"/>
                <a:gd name="connsiteX2" fmla="*/ 255183 w 510363"/>
                <a:gd name="connsiteY2" fmla="*/ 54844 h 374675"/>
                <a:gd name="connsiteX3" fmla="*/ 354511 w 510363"/>
                <a:gd name="connsiteY3" fmla="*/ 34791 h 374675"/>
                <a:gd name="connsiteX4" fmla="*/ 406113 w 510363"/>
                <a:gd name="connsiteY4" fmla="*/ 1 h 374675"/>
                <a:gd name="connsiteX5" fmla="*/ 453270 w 510363"/>
                <a:gd name="connsiteY5" fmla="*/ 31795 h 374675"/>
                <a:gd name="connsiteX6" fmla="*/ 510363 w 510363"/>
                <a:gd name="connsiteY6" fmla="*/ 169631 h 374675"/>
                <a:gd name="connsiteX7" fmla="*/ 510363 w 510363"/>
                <a:gd name="connsiteY7" fmla="*/ 364561 h 374675"/>
                <a:gd name="connsiteX8" fmla="*/ 50275 w 510363"/>
                <a:gd name="connsiteY8" fmla="*/ 326854 h 374675"/>
                <a:gd name="connsiteX9" fmla="*/ 0 w 510363"/>
                <a:gd name="connsiteY9" fmla="*/ 169631 h 374675"/>
                <a:gd name="connsiteX10" fmla="*/ 57094 w 510363"/>
                <a:gd name="connsiteY10" fmla="*/ 31795 h 374675"/>
                <a:gd name="connsiteX11" fmla="*/ 104252 w 510363"/>
                <a:gd name="connsiteY11" fmla="*/ 0 h 374675"/>
                <a:gd name="connsiteX0" fmla="*/ 104252 w 510363"/>
                <a:gd name="connsiteY0" fmla="*/ 0 h 365554"/>
                <a:gd name="connsiteX1" fmla="*/ 155855 w 510363"/>
                <a:gd name="connsiteY1" fmla="*/ 34791 h 365554"/>
                <a:gd name="connsiteX2" fmla="*/ 255183 w 510363"/>
                <a:gd name="connsiteY2" fmla="*/ 54844 h 365554"/>
                <a:gd name="connsiteX3" fmla="*/ 354511 w 510363"/>
                <a:gd name="connsiteY3" fmla="*/ 34791 h 365554"/>
                <a:gd name="connsiteX4" fmla="*/ 406113 w 510363"/>
                <a:gd name="connsiteY4" fmla="*/ 1 h 365554"/>
                <a:gd name="connsiteX5" fmla="*/ 453270 w 510363"/>
                <a:gd name="connsiteY5" fmla="*/ 31795 h 365554"/>
                <a:gd name="connsiteX6" fmla="*/ 510363 w 510363"/>
                <a:gd name="connsiteY6" fmla="*/ 169631 h 365554"/>
                <a:gd name="connsiteX7" fmla="*/ 510363 w 510363"/>
                <a:gd name="connsiteY7" fmla="*/ 364561 h 365554"/>
                <a:gd name="connsiteX8" fmla="*/ 50275 w 510363"/>
                <a:gd name="connsiteY8" fmla="*/ 326854 h 365554"/>
                <a:gd name="connsiteX9" fmla="*/ 0 w 510363"/>
                <a:gd name="connsiteY9" fmla="*/ 169631 h 365554"/>
                <a:gd name="connsiteX10" fmla="*/ 57094 w 510363"/>
                <a:gd name="connsiteY10" fmla="*/ 31795 h 365554"/>
                <a:gd name="connsiteX11" fmla="*/ 104252 w 510363"/>
                <a:gd name="connsiteY11" fmla="*/ 0 h 365554"/>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95315 w 510363"/>
                <a:gd name="connsiteY8" fmla="*/ 259295 h 364561"/>
                <a:gd name="connsiteX9" fmla="*/ 0 w 510363"/>
                <a:gd name="connsiteY9" fmla="*/ 169631 h 364561"/>
                <a:gd name="connsiteX10" fmla="*/ 57094 w 510363"/>
                <a:gd name="connsiteY10" fmla="*/ 31795 h 364561"/>
                <a:gd name="connsiteX11" fmla="*/ 104252 w 510363"/>
                <a:gd name="connsiteY11" fmla="*/ 0 h 364561"/>
                <a:gd name="connsiteX0" fmla="*/ 115512 w 521623"/>
                <a:gd name="connsiteY0" fmla="*/ 0 h 364561"/>
                <a:gd name="connsiteX1" fmla="*/ 167115 w 521623"/>
                <a:gd name="connsiteY1" fmla="*/ 34791 h 364561"/>
                <a:gd name="connsiteX2" fmla="*/ 266443 w 521623"/>
                <a:gd name="connsiteY2" fmla="*/ 54844 h 364561"/>
                <a:gd name="connsiteX3" fmla="*/ 365771 w 521623"/>
                <a:gd name="connsiteY3" fmla="*/ 34791 h 364561"/>
                <a:gd name="connsiteX4" fmla="*/ 417373 w 521623"/>
                <a:gd name="connsiteY4" fmla="*/ 1 h 364561"/>
                <a:gd name="connsiteX5" fmla="*/ 464530 w 521623"/>
                <a:gd name="connsiteY5" fmla="*/ 31795 h 364561"/>
                <a:gd name="connsiteX6" fmla="*/ 521623 w 521623"/>
                <a:gd name="connsiteY6" fmla="*/ 169631 h 364561"/>
                <a:gd name="connsiteX7" fmla="*/ 521623 w 521623"/>
                <a:gd name="connsiteY7" fmla="*/ 364561 h 364561"/>
                <a:gd name="connsiteX8" fmla="*/ 106575 w 521623"/>
                <a:gd name="connsiteY8" fmla="*/ 259295 h 364561"/>
                <a:gd name="connsiteX9" fmla="*/ 0 w 521623"/>
                <a:gd name="connsiteY9" fmla="*/ 231560 h 364561"/>
                <a:gd name="connsiteX10" fmla="*/ 68354 w 521623"/>
                <a:gd name="connsiteY10" fmla="*/ 31795 h 364561"/>
                <a:gd name="connsiteX11" fmla="*/ 115512 w 521623"/>
                <a:gd name="connsiteY11" fmla="*/ 0 h 364561"/>
                <a:gd name="connsiteX0" fmla="*/ 109882 w 515993"/>
                <a:gd name="connsiteY0" fmla="*/ 0 h 364561"/>
                <a:gd name="connsiteX1" fmla="*/ 161485 w 515993"/>
                <a:gd name="connsiteY1" fmla="*/ 34791 h 364561"/>
                <a:gd name="connsiteX2" fmla="*/ 260813 w 515993"/>
                <a:gd name="connsiteY2" fmla="*/ 54844 h 364561"/>
                <a:gd name="connsiteX3" fmla="*/ 360141 w 515993"/>
                <a:gd name="connsiteY3" fmla="*/ 34791 h 364561"/>
                <a:gd name="connsiteX4" fmla="*/ 411743 w 515993"/>
                <a:gd name="connsiteY4" fmla="*/ 1 h 364561"/>
                <a:gd name="connsiteX5" fmla="*/ 458900 w 515993"/>
                <a:gd name="connsiteY5" fmla="*/ 31795 h 364561"/>
                <a:gd name="connsiteX6" fmla="*/ 515993 w 515993"/>
                <a:gd name="connsiteY6" fmla="*/ 169631 h 364561"/>
                <a:gd name="connsiteX7" fmla="*/ 515993 w 515993"/>
                <a:gd name="connsiteY7" fmla="*/ 364561 h 364561"/>
                <a:gd name="connsiteX8" fmla="*/ 100945 w 515993"/>
                <a:gd name="connsiteY8" fmla="*/ 259295 h 364561"/>
                <a:gd name="connsiteX9" fmla="*/ 0 w 515993"/>
                <a:gd name="connsiteY9" fmla="*/ 180891 h 364561"/>
                <a:gd name="connsiteX10" fmla="*/ 62724 w 515993"/>
                <a:gd name="connsiteY10" fmla="*/ 31795 h 364561"/>
                <a:gd name="connsiteX11" fmla="*/ 109882 w 515993"/>
                <a:gd name="connsiteY11" fmla="*/ 0 h 364561"/>
                <a:gd name="connsiteX0" fmla="*/ 109882 w 515993"/>
                <a:gd name="connsiteY0" fmla="*/ 0 h 372283"/>
                <a:gd name="connsiteX1" fmla="*/ 161485 w 515993"/>
                <a:gd name="connsiteY1" fmla="*/ 34791 h 372283"/>
                <a:gd name="connsiteX2" fmla="*/ 260813 w 515993"/>
                <a:gd name="connsiteY2" fmla="*/ 54844 h 372283"/>
                <a:gd name="connsiteX3" fmla="*/ 360141 w 515993"/>
                <a:gd name="connsiteY3" fmla="*/ 34791 h 372283"/>
                <a:gd name="connsiteX4" fmla="*/ 411743 w 515993"/>
                <a:gd name="connsiteY4" fmla="*/ 1 h 372283"/>
                <a:gd name="connsiteX5" fmla="*/ 458900 w 515993"/>
                <a:gd name="connsiteY5" fmla="*/ 31795 h 372283"/>
                <a:gd name="connsiteX6" fmla="*/ 515993 w 515993"/>
                <a:gd name="connsiteY6" fmla="*/ 169631 h 372283"/>
                <a:gd name="connsiteX7" fmla="*/ 515993 w 515993"/>
                <a:gd name="connsiteY7" fmla="*/ 364561 h 372283"/>
                <a:gd name="connsiteX8" fmla="*/ 100945 w 515993"/>
                <a:gd name="connsiteY8" fmla="*/ 259295 h 372283"/>
                <a:gd name="connsiteX9" fmla="*/ 0 w 515993"/>
                <a:gd name="connsiteY9" fmla="*/ 180891 h 372283"/>
                <a:gd name="connsiteX10" fmla="*/ 62724 w 515993"/>
                <a:gd name="connsiteY10" fmla="*/ 31795 h 372283"/>
                <a:gd name="connsiteX11" fmla="*/ 109882 w 515993"/>
                <a:gd name="connsiteY11" fmla="*/ 0 h 372283"/>
                <a:gd name="connsiteX0" fmla="*/ 115512 w 521623"/>
                <a:gd name="connsiteY0" fmla="*/ 0 h 372283"/>
                <a:gd name="connsiteX1" fmla="*/ 167115 w 521623"/>
                <a:gd name="connsiteY1" fmla="*/ 34791 h 372283"/>
                <a:gd name="connsiteX2" fmla="*/ 266443 w 521623"/>
                <a:gd name="connsiteY2" fmla="*/ 54844 h 372283"/>
                <a:gd name="connsiteX3" fmla="*/ 365771 w 521623"/>
                <a:gd name="connsiteY3" fmla="*/ 34791 h 372283"/>
                <a:gd name="connsiteX4" fmla="*/ 417373 w 521623"/>
                <a:gd name="connsiteY4" fmla="*/ 1 h 372283"/>
                <a:gd name="connsiteX5" fmla="*/ 464530 w 521623"/>
                <a:gd name="connsiteY5" fmla="*/ 31795 h 372283"/>
                <a:gd name="connsiteX6" fmla="*/ 521623 w 521623"/>
                <a:gd name="connsiteY6" fmla="*/ 169631 h 372283"/>
                <a:gd name="connsiteX7" fmla="*/ 521623 w 521623"/>
                <a:gd name="connsiteY7" fmla="*/ 364561 h 372283"/>
                <a:gd name="connsiteX8" fmla="*/ 106575 w 521623"/>
                <a:gd name="connsiteY8" fmla="*/ 259295 h 372283"/>
                <a:gd name="connsiteX9" fmla="*/ 0 w 521623"/>
                <a:gd name="connsiteY9" fmla="*/ 141482 h 372283"/>
                <a:gd name="connsiteX10" fmla="*/ 68354 w 521623"/>
                <a:gd name="connsiteY10" fmla="*/ 31795 h 372283"/>
                <a:gd name="connsiteX11" fmla="*/ 115512 w 521623"/>
                <a:gd name="connsiteY11" fmla="*/ 0 h 372283"/>
                <a:gd name="connsiteX0" fmla="*/ 98622 w 504733"/>
                <a:gd name="connsiteY0" fmla="*/ 0 h 372283"/>
                <a:gd name="connsiteX1" fmla="*/ 150225 w 504733"/>
                <a:gd name="connsiteY1" fmla="*/ 34791 h 372283"/>
                <a:gd name="connsiteX2" fmla="*/ 249553 w 504733"/>
                <a:gd name="connsiteY2" fmla="*/ 54844 h 372283"/>
                <a:gd name="connsiteX3" fmla="*/ 348881 w 504733"/>
                <a:gd name="connsiteY3" fmla="*/ 34791 h 372283"/>
                <a:gd name="connsiteX4" fmla="*/ 400483 w 504733"/>
                <a:gd name="connsiteY4" fmla="*/ 1 h 372283"/>
                <a:gd name="connsiteX5" fmla="*/ 447640 w 504733"/>
                <a:gd name="connsiteY5" fmla="*/ 31795 h 372283"/>
                <a:gd name="connsiteX6" fmla="*/ 504733 w 504733"/>
                <a:gd name="connsiteY6" fmla="*/ 169631 h 372283"/>
                <a:gd name="connsiteX7" fmla="*/ 504733 w 504733"/>
                <a:gd name="connsiteY7" fmla="*/ 364561 h 372283"/>
                <a:gd name="connsiteX8" fmla="*/ 89685 w 504733"/>
                <a:gd name="connsiteY8" fmla="*/ 259295 h 372283"/>
                <a:gd name="connsiteX9" fmla="*/ 0 w 504733"/>
                <a:gd name="connsiteY9" fmla="*/ 164001 h 372283"/>
                <a:gd name="connsiteX10" fmla="*/ 51464 w 504733"/>
                <a:gd name="connsiteY10" fmla="*/ 31795 h 372283"/>
                <a:gd name="connsiteX11" fmla="*/ 98622 w 504733"/>
                <a:gd name="connsiteY11" fmla="*/ 0 h 37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33" h="372283">
                  <a:moveTo>
                    <a:pt x="98622" y="0"/>
                  </a:moveTo>
                  <a:lnTo>
                    <a:pt x="150225" y="34791"/>
                  </a:lnTo>
                  <a:cubicBezTo>
                    <a:pt x="180755" y="47704"/>
                    <a:pt x="214320" y="54844"/>
                    <a:pt x="249553" y="54844"/>
                  </a:cubicBezTo>
                  <a:cubicBezTo>
                    <a:pt x="284787" y="54844"/>
                    <a:pt x="318352" y="47704"/>
                    <a:pt x="348881" y="34791"/>
                  </a:cubicBezTo>
                  <a:lnTo>
                    <a:pt x="400483" y="1"/>
                  </a:lnTo>
                  <a:lnTo>
                    <a:pt x="447640" y="31795"/>
                  </a:lnTo>
                  <a:cubicBezTo>
                    <a:pt x="482915" y="67070"/>
                    <a:pt x="504733" y="115803"/>
                    <a:pt x="504733" y="169631"/>
                  </a:cubicBezTo>
                  <a:lnTo>
                    <a:pt x="504733" y="364561"/>
                  </a:lnTo>
                  <a:cubicBezTo>
                    <a:pt x="351370" y="351992"/>
                    <a:pt x="147340" y="431726"/>
                    <a:pt x="89685" y="259295"/>
                  </a:cubicBezTo>
                  <a:cubicBezTo>
                    <a:pt x="16496" y="171798"/>
                    <a:pt x="0" y="228978"/>
                    <a:pt x="0" y="164001"/>
                  </a:cubicBezTo>
                  <a:cubicBezTo>
                    <a:pt x="0" y="110173"/>
                    <a:pt x="16189" y="67070"/>
                    <a:pt x="51464" y="31795"/>
                  </a:cubicBezTo>
                  <a:lnTo>
                    <a:pt x="98622" y="0"/>
                  </a:lnTo>
                  <a:close/>
                </a:path>
              </a:pathLst>
            </a:cu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48" name="Oval 147"/>
            <p:cNvSpPr/>
            <p:nvPr/>
          </p:nvSpPr>
          <p:spPr>
            <a:xfrm flipH="1">
              <a:off x="6475494" y="3549712"/>
              <a:ext cx="187296" cy="187296"/>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49" name="Freeform 148"/>
            <p:cNvSpPr/>
            <p:nvPr/>
          </p:nvSpPr>
          <p:spPr>
            <a:xfrm flipH="1">
              <a:off x="6427488" y="3752584"/>
              <a:ext cx="284646" cy="209950"/>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50275 w 510363"/>
                <a:gd name="connsiteY8" fmla="*/ 32685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74675"/>
                <a:gd name="connsiteX1" fmla="*/ 155855 w 510363"/>
                <a:gd name="connsiteY1" fmla="*/ 34791 h 374675"/>
                <a:gd name="connsiteX2" fmla="*/ 255183 w 510363"/>
                <a:gd name="connsiteY2" fmla="*/ 54844 h 374675"/>
                <a:gd name="connsiteX3" fmla="*/ 354511 w 510363"/>
                <a:gd name="connsiteY3" fmla="*/ 34791 h 374675"/>
                <a:gd name="connsiteX4" fmla="*/ 406113 w 510363"/>
                <a:gd name="connsiteY4" fmla="*/ 1 h 374675"/>
                <a:gd name="connsiteX5" fmla="*/ 453270 w 510363"/>
                <a:gd name="connsiteY5" fmla="*/ 31795 h 374675"/>
                <a:gd name="connsiteX6" fmla="*/ 510363 w 510363"/>
                <a:gd name="connsiteY6" fmla="*/ 169631 h 374675"/>
                <a:gd name="connsiteX7" fmla="*/ 510363 w 510363"/>
                <a:gd name="connsiteY7" fmla="*/ 364561 h 374675"/>
                <a:gd name="connsiteX8" fmla="*/ 50275 w 510363"/>
                <a:gd name="connsiteY8" fmla="*/ 326854 h 374675"/>
                <a:gd name="connsiteX9" fmla="*/ 0 w 510363"/>
                <a:gd name="connsiteY9" fmla="*/ 169631 h 374675"/>
                <a:gd name="connsiteX10" fmla="*/ 57094 w 510363"/>
                <a:gd name="connsiteY10" fmla="*/ 31795 h 374675"/>
                <a:gd name="connsiteX11" fmla="*/ 104252 w 510363"/>
                <a:gd name="connsiteY11" fmla="*/ 0 h 374675"/>
                <a:gd name="connsiteX0" fmla="*/ 104252 w 510363"/>
                <a:gd name="connsiteY0" fmla="*/ 0 h 365554"/>
                <a:gd name="connsiteX1" fmla="*/ 155855 w 510363"/>
                <a:gd name="connsiteY1" fmla="*/ 34791 h 365554"/>
                <a:gd name="connsiteX2" fmla="*/ 255183 w 510363"/>
                <a:gd name="connsiteY2" fmla="*/ 54844 h 365554"/>
                <a:gd name="connsiteX3" fmla="*/ 354511 w 510363"/>
                <a:gd name="connsiteY3" fmla="*/ 34791 h 365554"/>
                <a:gd name="connsiteX4" fmla="*/ 406113 w 510363"/>
                <a:gd name="connsiteY4" fmla="*/ 1 h 365554"/>
                <a:gd name="connsiteX5" fmla="*/ 453270 w 510363"/>
                <a:gd name="connsiteY5" fmla="*/ 31795 h 365554"/>
                <a:gd name="connsiteX6" fmla="*/ 510363 w 510363"/>
                <a:gd name="connsiteY6" fmla="*/ 169631 h 365554"/>
                <a:gd name="connsiteX7" fmla="*/ 510363 w 510363"/>
                <a:gd name="connsiteY7" fmla="*/ 364561 h 365554"/>
                <a:gd name="connsiteX8" fmla="*/ 50275 w 510363"/>
                <a:gd name="connsiteY8" fmla="*/ 326854 h 365554"/>
                <a:gd name="connsiteX9" fmla="*/ 0 w 510363"/>
                <a:gd name="connsiteY9" fmla="*/ 169631 h 365554"/>
                <a:gd name="connsiteX10" fmla="*/ 57094 w 510363"/>
                <a:gd name="connsiteY10" fmla="*/ 31795 h 365554"/>
                <a:gd name="connsiteX11" fmla="*/ 104252 w 510363"/>
                <a:gd name="connsiteY11" fmla="*/ 0 h 365554"/>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95315 w 510363"/>
                <a:gd name="connsiteY8" fmla="*/ 259295 h 364561"/>
                <a:gd name="connsiteX9" fmla="*/ 0 w 510363"/>
                <a:gd name="connsiteY9" fmla="*/ 169631 h 364561"/>
                <a:gd name="connsiteX10" fmla="*/ 57094 w 510363"/>
                <a:gd name="connsiteY10" fmla="*/ 31795 h 364561"/>
                <a:gd name="connsiteX11" fmla="*/ 104252 w 510363"/>
                <a:gd name="connsiteY11" fmla="*/ 0 h 364561"/>
                <a:gd name="connsiteX0" fmla="*/ 115512 w 521623"/>
                <a:gd name="connsiteY0" fmla="*/ 0 h 364561"/>
                <a:gd name="connsiteX1" fmla="*/ 167115 w 521623"/>
                <a:gd name="connsiteY1" fmla="*/ 34791 h 364561"/>
                <a:gd name="connsiteX2" fmla="*/ 266443 w 521623"/>
                <a:gd name="connsiteY2" fmla="*/ 54844 h 364561"/>
                <a:gd name="connsiteX3" fmla="*/ 365771 w 521623"/>
                <a:gd name="connsiteY3" fmla="*/ 34791 h 364561"/>
                <a:gd name="connsiteX4" fmla="*/ 417373 w 521623"/>
                <a:gd name="connsiteY4" fmla="*/ 1 h 364561"/>
                <a:gd name="connsiteX5" fmla="*/ 464530 w 521623"/>
                <a:gd name="connsiteY5" fmla="*/ 31795 h 364561"/>
                <a:gd name="connsiteX6" fmla="*/ 521623 w 521623"/>
                <a:gd name="connsiteY6" fmla="*/ 169631 h 364561"/>
                <a:gd name="connsiteX7" fmla="*/ 521623 w 521623"/>
                <a:gd name="connsiteY7" fmla="*/ 364561 h 364561"/>
                <a:gd name="connsiteX8" fmla="*/ 106575 w 521623"/>
                <a:gd name="connsiteY8" fmla="*/ 259295 h 364561"/>
                <a:gd name="connsiteX9" fmla="*/ 0 w 521623"/>
                <a:gd name="connsiteY9" fmla="*/ 231560 h 364561"/>
                <a:gd name="connsiteX10" fmla="*/ 68354 w 521623"/>
                <a:gd name="connsiteY10" fmla="*/ 31795 h 364561"/>
                <a:gd name="connsiteX11" fmla="*/ 115512 w 521623"/>
                <a:gd name="connsiteY11" fmla="*/ 0 h 364561"/>
                <a:gd name="connsiteX0" fmla="*/ 109882 w 515993"/>
                <a:gd name="connsiteY0" fmla="*/ 0 h 364561"/>
                <a:gd name="connsiteX1" fmla="*/ 161485 w 515993"/>
                <a:gd name="connsiteY1" fmla="*/ 34791 h 364561"/>
                <a:gd name="connsiteX2" fmla="*/ 260813 w 515993"/>
                <a:gd name="connsiteY2" fmla="*/ 54844 h 364561"/>
                <a:gd name="connsiteX3" fmla="*/ 360141 w 515993"/>
                <a:gd name="connsiteY3" fmla="*/ 34791 h 364561"/>
                <a:gd name="connsiteX4" fmla="*/ 411743 w 515993"/>
                <a:gd name="connsiteY4" fmla="*/ 1 h 364561"/>
                <a:gd name="connsiteX5" fmla="*/ 458900 w 515993"/>
                <a:gd name="connsiteY5" fmla="*/ 31795 h 364561"/>
                <a:gd name="connsiteX6" fmla="*/ 515993 w 515993"/>
                <a:gd name="connsiteY6" fmla="*/ 169631 h 364561"/>
                <a:gd name="connsiteX7" fmla="*/ 515993 w 515993"/>
                <a:gd name="connsiteY7" fmla="*/ 364561 h 364561"/>
                <a:gd name="connsiteX8" fmla="*/ 100945 w 515993"/>
                <a:gd name="connsiteY8" fmla="*/ 259295 h 364561"/>
                <a:gd name="connsiteX9" fmla="*/ 0 w 515993"/>
                <a:gd name="connsiteY9" fmla="*/ 180891 h 364561"/>
                <a:gd name="connsiteX10" fmla="*/ 62724 w 515993"/>
                <a:gd name="connsiteY10" fmla="*/ 31795 h 364561"/>
                <a:gd name="connsiteX11" fmla="*/ 109882 w 515993"/>
                <a:gd name="connsiteY11" fmla="*/ 0 h 364561"/>
                <a:gd name="connsiteX0" fmla="*/ 109882 w 515993"/>
                <a:gd name="connsiteY0" fmla="*/ 0 h 372283"/>
                <a:gd name="connsiteX1" fmla="*/ 161485 w 515993"/>
                <a:gd name="connsiteY1" fmla="*/ 34791 h 372283"/>
                <a:gd name="connsiteX2" fmla="*/ 260813 w 515993"/>
                <a:gd name="connsiteY2" fmla="*/ 54844 h 372283"/>
                <a:gd name="connsiteX3" fmla="*/ 360141 w 515993"/>
                <a:gd name="connsiteY3" fmla="*/ 34791 h 372283"/>
                <a:gd name="connsiteX4" fmla="*/ 411743 w 515993"/>
                <a:gd name="connsiteY4" fmla="*/ 1 h 372283"/>
                <a:gd name="connsiteX5" fmla="*/ 458900 w 515993"/>
                <a:gd name="connsiteY5" fmla="*/ 31795 h 372283"/>
                <a:gd name="connsiteX6" fmla="*/ 515993 w 515993"/>
                <a:gd name="connsiteY6" fmla="*/ 169631 h 372283"/>
                <a:gd name="connsiteX7" fmla="*/ 515993 w 515993"/>
                <a:gd name="connsiteY7" fmla="*/ 364561 h 372283"/>
                <a:gd name="connsiteX8" fmla="*/ 100945 w 515993"/>
                <a:gd name="connsiteY8" fmla="*/ 259295 h 372283"/>
                <a:gd name="connsiteX9" fmla="*/ 0 w 515993"/>
                <a:gd name="connsiteY9" fmla="*/ 180891 h 372283"/>
                <a:gd name="connsiteX10" fmla="*/ 62724 w 515993"/>
                <a:gd name="connsiteY10" fmla="*/ 31795 h 372283"/>
                <a:gd name="connsiteX11" fmla="*/ 109882 w 515993"/>
                <a:gd name="connsiteY11" fmla="*/ 0 h 372283"/>
                <a:gd name="connsiteX0" fmla="*/ 115512 w 521623"/>
                <a:gd name="connsiteY0" fmla="*/ 0 h 372283"/>
                <a:gd name="connsiteX1" fmla="*/ 167115 w 521623"/>
                <a:gd name="connsiteY1" fmla="*/ 34791 h 372283"/>
                <a:gd name="connsiteX2" fmla="*/ 266443 w 521623"/>
                <a:gd name="connsiteY2" fmla="*/ 54844 h 372283"/>
                <a:gd name="connsiteX3" fmla="*/ 365771 w 521623"/>
                <a:gd name="connsiteY3" fmla="*/ 34791 h 372283"/>
                <a:gd name="connsiteX4" fmla="*/ 417373 w 521623"/>
                <a:gd name="connsiteY4" fmla="*/ 1 h 372283"/>
                <a:gd name="connsiteX5" fmla="*/ 464530 w 521623"/>
                <a:gd name="connsiteY5" fmla="*/ 31795 h 372283"/>
                <a:gd name="connsiteX6" fmla="*/ 521623 w 521623"/>
                <a:gd name="connsiteY6" fmla="*/ 169631 h 372283"/>
                <a:gd name="connsiteX7" fmla="*/ 521623 w 521623"/>
                <a:gd name="connsiteY7" fmla="*/ 364561 h 372283"/>
                <a:gd name="connsiteX8" fmla="*/ 106575 w 521623"/>
                <a:gd name="connsiteY8" fmla="*/ 259295 h 372283"/>
                <a:gd name="connsiteX9" fmla="*/ 0 w 521623"/>
                <a:gd name="connsiteY9" fmla="*/ 141482 h 372283"/>
                <a:gd name="connsiteX10" fmla="*/ 68354 w 521623"/>
                <a:gd name="connsiteY10" fmla="*/ 31795 h 372283"/>
                <a:gd name="connsiteX11" fmla="*/ 115512 w 521623"/>
                <a:gd name="connsiteY11" fmla="*/ 0 h 372283"/>
                <a:gd name="connsiteX0" fmla="*/ 98622 w 504733"/>
                <a:gd name="connsiteY0" fmla="*/ 0 h 372283"/>
                <a:gd name="connsiteX1" fmla="*/ 150225 w 504733"/>
                <a:gd name="connsiteY1" fmla="*/ 34791 h 372283"/>
                <a:gd name="connsiteX2" fmla="*/ 249553 w 504733"/>
                <a:gd name="connsiteY2" fmla="*/ 54844 h 372283"/>
                <a:gd name="connsiteX3" fmla="*/ 348881 w 504733"/>
                <a:gd name="connsiteY3" fmla="*/ 34791 h 372283"/>
                <a:gd name="connsiteX4" fmla="*/ 400483 w 504733"/>
                <a:gd name="connsiteY4" fmla="*/ 1 h 372283"/>
                <a:gd name="connsiteX5" fmla="*/ 447640 w 504733"/>
                <a:gd name="connsiteY5" fmla="*/ 31795 h 372283"/>
                <a:gd name="connsiteX6" fmla="*/ 504733 w 504733"/>
                <a:gd name="connsiteY6" fmla="*/ 169631 h 372283"/>
                <a:gd name="connsiteX7" fmla="*/ 504733 w 504733"/>
                <a:gd name="connsiteY7" fmla="*/ 364561 h 372283"/>
                <a:gd name="connsiteX8" fmla="*/ 89685 w 504733"/>
                <a:gd name="connsiteY8" fmla="*/ 259295 h 372283"/>
                <a:gd name="connsiteX9" fmla="*/ 0 w 504733"/>
                <a:gd name="connsiteY9" fmla="*/ 164001 h 372283"/>
                <a:gd name="connsiteX10" fmla="*/ 51464 w 504733"/>
                <a:gd name="connsiteY10" fmla="*/ 31795 h 372283"/>
                <a:gd name="connsiteX11" fmla="*/ 98622 w 504733"/>
                <a:gd name="connsiteY11" fmla="*/ 0 h 37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33" h="372283">
                  <a:moveTo>
                    <a:pt x="98622" y="0"/>
                  </a:moveTo>
                  <a:lnTo>
                    <a:pt x="150225" y="34791"/>
                  </a:lnTo>
                  <a:cubicBezTo>
                    <a:pt x="180755" y="47704"/>
                    <a:pt x="214320" y="54844"/>
                    <a:pt x="249553" y="54844"/>
                  </a:cubicBezTo>
                  <a:cubicBezTo>
                    <a:pt x="284787" y="54844"/>
                    <a:pt x="318352" y="47704"/>
                    <a:pt x="348881" y="34791"/>
                  </a:cubicBezTo>
                  <a:lnTo>
                    <a:pt x="400483" y="1"/>
                  </a:lnTo>
                  <a:lnTo>
                    <a:pt x="447640" y="31795"/>
                  </a:lnTo>
                  <a:cubicBezTo>
                    <a:pt x="482915" y="67070"/>
                    <a:pt x="504733" y="115803"/>
                    <a:pt x="504733" y="169631"/>
                  </a:cubicBezTo>
                  <a:lnTo>
                    <a:pt x="504733" y="364561"/>
                  </a:lnTo>
                  <a:cubicBezTo>
                    <a:pt x="351370" y="351992"/>
                    <a:pt x="147340" y="431726"/>
                    <a:pt x="89685" y="259295"/>
                  </a:cubicBezTo>
                  <a:cubicBezTo>
                    <a:pt x="16496" y="171798"/>
                    <a:pt x="0" y="228978"/>
                    <a:pt x="0" y="164001"/>
                  </a:cubicBezTo>
                  <a:cubicBezTo>
                    <a:pt x="0" y="110173"/>
                    <a:pt x="16189" y="67070"/>
                    <a:pt x="51464" y="31795"/>
                  </a:cubicBezTo>
                  <a:lnTo>
                    <a:pt x="98622" y="0"/>
                  </a:lnTo>
                  <a:close/>
                </a:path>
              </a:pathLst>
            </a:cu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grpSp>
      <p:sp>
        <p:nvSpPr>
          <p:cNvPr id="150" name="Rectangle 149"/>
          <p:cNvSpPr/>
          <p:nvPr/>
        </p:nvSpPr>
        <p:spPr>
          <a:xfrm>
            <a:off x="6372150" y="4192169"/>
            <a:ext cx="2271599" cy="576631"/>
          </a:xfrm>
          <a:prstGeom prst="rect">
            <a:avLst/>
          </a:prstGeom>
          <a:solidFill>
            <a:schemeClr val="bg1"/>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lIns="89996" tIns="89996" rIns="89996" bIns="89996" rtlCol="0" anchor="ctr"/>
          <a:lstStyle/>
          <a:p>
            <a:pPr algn="ctr" defTabSz="914354"/>
            <a:r>
              <a:rPr lang="en-US" sz="1500" dirty="0">
                <a:solidFill>
                  <a:srgbClr val="37424A"/>
                </a:solidFill>
                <a:latin typeface="Roboto" charset="0"/>
                <a:ea typeface="Roboto" charset="0"/>
                <a:cs typeface="Roboto" charset="0"/>
              </a:rPr>
              <a:t>Deployable Workflow with In-Situ Training</a:t>
            </a:r>
          </a:p>
        </p:txBody>
      </p:sp>
      <p:sp>
        <p:nvSpPr>
          <p:cNvPr id="151" name="Rectangle 150"/>
          <p:cNvSpPr/>
          <p:nvPr/>
        </p:nvSpPr>
        <p:spPr>
          <a:xfrm>
            <a:off x="6372151" y="5095913"/>
            <a:ext cx="2271598" cy="576631"/>
          </a:xfrm>
          <a:prstGeom prst="rect">
            <a:avLst/>
          </a:prstGeom>
          <a:solidFill>
            <a:schemeClr val="bg1"/>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lIns="89996" tIns="89996" rIns="89996" bIns="89996" rtlCol="0" anchor="ctr"/>
          <a:lstStyle/>
          <a:p>
            <a:pPr algn="ctr" defTabSz="914354"/>
            <a:r>
              <a:rPr lang="en-US" sz="1500" dirty="0">
                <a:solidFill>
                  <a:srgbClr val="37424A"/>
                </a:solidFill>
                <a:latin typeface="Roboto" charset="0"/>
                <a:ea typeface="Roboto" charset="0"/>
                <a:cs typeface="Roboto" charset="0"/>
              </a:rPr>
              <a:t>Rank Statistics Normalization</a:t>
            </a:r>
          </a:p>
        </p:txBody>
      </p:sp>
      <p:sp>
        <p:nvSpPr>
          <p:cNvPr id="154" name="TextBox 153"/>
          <p:cNvSpPr txBox="1"/>
          <p:nvPr/>
        </p:nvSpPr>
        <p:spPr>
          <a:xfrm>
            <a:off x="8965978" y="2503697"/>
            <a:ext cx="2573407" cy="338555"/>
          </a:xfrm>
          <a:prstGeom prst="rect">
            <a:avLst/>
          </a:prstGeom>
          <a:noFill/>
        </p:spPr>
        <p:txBody>
          <a:bodyPr wrap="square" lIns="91436" tIns="45718" rIns="91436" bIns="45718" rtlCol="0">
            <a:spAutoFit/>
          </a:bodyPr>
          <a:lstStyle/>
          <a:p>
            <a:pPr algn="ctr" defTabSz="914354"/>
            <a:r>
              <a:rPr lang="en-US" sz="1600" b="1" dirty="0">
                <a:solidFill>
                  <a:srgbClr val="37424A"/>
                </a:solidFill>
                <a:latin typeface="Roboto" charset="0"/>
                <a:ea typeface="Roboto" charset="0"/>
                <a:cs typeface="Roboto" charset="0"/>
              </a:rPr>
              <a:t>Security Analyst</a:t>
            </a:r>
          </a:p>
        </p:txBody>
      </p:sp>
      <p:grpSp>
        <p:nvGrpSpPr>
          <p:cNvPr id="155" name="Group 154"/>
          <p:cNvGrpSpPr/>
          <p:nvPr/>
        </p:nvGrpSpPr>
        <p:grpSpPr>
          <a:xfrm>
            <a:off x="9766615" y="1719119"/>
            <a:ext cx="960559" cy="698503"/>
            <a:chOff x="6427488" y="3538138"/>
            <a:chExt cx="960559" cy="698503"/>
          </a:xfrm>
        </p:grpSpPr>
        <p:sp>
          <p:nvSpPr>
            <p:cNvPr id="156" name="Oval 155"/>
            <p:cNvSpPr/>
            <p:nvPr/>
          </p:nvSpPr>
          <p:spPr>
            <a:xfrm>
              <a:off x="6741042" y="3538138"/>
              <a:ext cx="332113" cy="33211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57" name="Freeform 156"/>
            <p:cNvSpPr/>
            <p:nvPr/>
          </p:nvSpPr>
          <p:spPr>
            <a:xfrm>
              <a:off x="6651916" y="3872080"/>
              <a:ext cx="510363" cy="364561"/>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0363" h="364561">
                  <a:moveTo>
                    <a:pt x="104252" y="0"/>
                  </a:moveTo>
                  <a:lnTo>
                    <a:pt x="155855" y="34791"/>
                  </a:lnTo>
                  <a:cubicBezTo>
                    <a:pt x="186385" y="47704"/>
                    <a:pt x="219950" y="54844"/>
                    <a:pt x="255183" y="54844"/>
                  </a:cubicBezTo>
                  <a:cubicBezTo>
                    <a:pt x="290417" y="54844"/>
                    <a:pt x="323982" y="47704"/>
                    <a:pt x="354511" y="34791"/>
                  </a:cubicBezTo>
                  <a:lnTo>
                    <a:pt x="406113" y="1"/>
                  </a:lnTo>
                  <a:lnTo>
                    <a:pt x="453270" y="31795"/>
                  </a:lnTo>
                  <a:cubicBezTo>
                    <a:pt x="488545" y="67070"/>
                    <a:pt x="510363" y="115803"/>
                    <a:pt x="510363" y="169631"/>
                  </a:cubicBezTo>
                  <a:lnTo>
                    <a:pt x="510363" y="364561"/>
                  </a:lnTo>
                  <a:lnTo>
                    <a:pt x="0" y="364561"/>
                  </a:lnTo>
                  <a:lnTo>
                    <a:pt x="0" y="169631"/>
                  </a:lnTo>
                  <a:cubicBezTo>
                    <a:pt x="0" y="115803"/>
                    <a:pt x="21819" y="67070"/>
                    <a:pt x="57094" y="31795"/>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58" name="Oval 157"/>
            <p:cNvSpPr/>
            <p:nvPr/>
          </p:nvSpPr>
          <p:spPr>
            <a:xfrm>
              <a:off x="7151407" y="3552888"/>
              <a:ext cx="187296" cy="18729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59" name="Freeform 158"/>
            <p:cNvSpPr/>
            <p:nvPr/>
          </p:nvSpPr>
          <p:spPr>
            <a:xfrm>
              <a:off x="7103401" y="3755760"/>
              <a:ext cx="284646" cy="209950"/>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50275 w 510363"/>
                <a:gd name="connsiteY8" fmla="*/ 32685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74675"/>
                <a:gd name="connsiteX1" fmla="*/ 155855 w 510363"/>
                <a:gd name="connsiteY1" fmla="*/ 34791 h 374675"/>
                <a:gd name="connsiteX2" fmla="*/ 255183 w 510363"/>
                <a:gd name="connsiteY2" fmla="*/ 54844 h 374675"/>
                <a:gd name="connsiteX3" fmla="*/ 354511 w 510363"/>
                <a:gd name="connsiteY3" fmla="*/ 34791 h 374675"/>
                <a:gd name="connsiteX4" fmla="*/ 406113 w 510363"/>
                <a:gd name="connsiteY4" fmla="*/ 1 h 374675"/>
                <a:gd name="connsiteX5" fmla="*/ 453270 w 510363"/>
                <a:gd name="connsiteY5" fmla="*/ 31795 h 374675"/>
                <a:gd name="connsiteX6" fmla="*/ 510363 w 510363"/>
                <a:gd name="connsiteY6" fmla="*/ 169631 h 374675"/>
                <a:gd name="connsiteX7" fmla="*/ 510363 w 510363"/>
                <a:gd name="connsiteY7" fmla="*/ 364561 h 374675"/>
                <a:gd name="connsiteX8" fmla="*/ 50275 w 510363"/>
                <a:gd name="connsiteY8" fmla="*/ 326854 h 374675"/>
                <a:gd name="connsiteX9" fmla="*/ 0 w 510363"/>
                <a:gd name="connsiteY9" fmla="*/ 169631 h 374675"/>
                <a:gd name="connsiteX10" fmla="*/ 57094 w 510363"/>
                <a:gd name="connsiteY10" fmla="*/ 31795 h 374675"/>
                <a:gd name="connsiteX11" fmla="*/ 104252 w 510363"/>
                <a:gd name="connsiteY11" fmla="*/ 0 h 374675"/>
                <a:gd name="connsiteX0" fmla="*/ 104252 w 510363"/>
                <a:gd name="connsiteY0" fmla="*/ 0 h 365554"/>
                <a:gd name="connsiteX1" fmla="*/ 155855 w 510363"/>
                <a:gd name="connsiteY1" fmla="*/ 34791 h 365554"/>
                <a:gd name="connsiteX2" fmla="*/ 255183 w 510363"/>
                <a:gd name="connsiteY2" fmla="*/ 54844 h 365554"/>
                <a:gd name="connsiteX3" fmla="*/ 354511 w 510363"/>
                <a:gd name="connsiteY3" fmla="*/ 34791 h 365554"/>
                <a:gd name="connsiteX4" fmla="*/ 406113 w 510363"/>
                <a:gd name="connsiteY4" fmla="*/ 1 h 365554"/>
                <a:gd name="connsiteX5" fmla="*/ 453270 w 510363"/>
                <a:gd name="connsiteY5" fmla="*/ 31795 h 365554"/>
                <a:gd name="connsiteX6" fmla="*/ 510363 w 510363"/>
                <a:gd name="connsiteY6" fmla="*/ 169631 h 365554"/>
                <a:gd name="connsiteX7" fmla="*/ 510363 w 510363"/>
                <a:gd name="connsiteY7" fmla="*/ 364561 h 365554"/>
                <a:gd name="connsiteX8" fmla="*/ 50275 w 510363"/>
                <a:gd name="connsiteY8" fmla="*/ 326854 h 365554"/>
                <a:gd name="connsiteX9" fmla="*/ 0 w 510363"/>
                <a:gd name="connsiteY9" fmla="*/ 169631 h 365554"/>
                <a:gd name="connsiteX10" fmla="*/ 57094 w 510363"/>
                <a:gd name="connsiteY10" fmla="*/ 31795 h 365554"/>
                <a:gd name="connsiteX11" fmla="*/ 104252 w 510363"/>
                <a:gd name="connsiteY11" fmla="*/ 0 h 365554"/>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95315 w 510363"/>
                <a:gd name="connsiteY8" fmla="*/ 259295 h 364561"/>
                <a:gd name="connsiteX9" fmla="*/ 0 w 510363"/>
                <a:gd name="connsiteY9" fmla="*/ 169631 h 364561"/>
                <a:gd name="connsiteX10" fmla="*/ 57094 w 510363"/>
                <a:gd name="connsiteY10" fmla="*/ 31795 h 364561"/>
                <a:gd name="connsiteX11" fmla="*/ 104252 w 510363"/>
                <a:gd name="connsiteY11" fmla="*/ 0 h 364561"/>
                <a:gd name="connsiteX0" fmla="*/ 115512 w 521623"/>
                <a:gd name="connsiteY0" fmla="*/ 0 h 364561"/>
                <a:gd name="connsiteX1" fmla="*/ 167115 w 521623"/>
                <a:gd name="connsiteY1" fmla="*/ 34791 h 364561"/>
                <a:gd name="connsiteX2" fmla="*/ 266443 w 521623"/>
                <a:gd name="connsiteY2" fmla="*/ 54844 h 364561"/>
                <a:gd name="connsiteX3" fmla="*/ 365771 w 521623"/>
                <a:gd name="connsiteY3" fmla="*/ 34791 h 364561"/>
                <a:gd name="connsiteX4" fmla="*/ 417373 w 521623"/>
                <a:gd name="connsiteY4" fmla="*/ 1 h 364561"/>
                <a:gd name="connsiteX5" fmla="*/ 464530 w 521623"/>
                <a:gd name="connsiteY5" fmla="*/ 31795 h 364561"/>
                <a:gd name="connsiteX6" fmla="*/ 521623 w 521623"/>
                <a:gd name="connsiteY6" fmla="*/ 169631 h 364561"/>
                <a:gd name="connsiteX7" fmla="*/ 521623 w 521623"/>
                <a:gd name="connsiteY7" fmla="*/ 364561 h 364561"/>
                <a:gd name="connsiteX8" fmla="*/ 106575 w 521623"/>
                <a:gd name="connsiteY8" fmla="*/ 259295 h 364561"/>
                <a:gd name="connsiteX9" fmla="*/ 0 w 521623"/>
                <a:gd name="connsiteY9" fmla="*/ 231560 h 364561"/>
                <a:gd name="connsiteX10" fmla="*/ 68354 w 521623"/>
                <a:gd name="connsiteY10" fmla="*/ 31795 h 364561"/>
                <a:gd name="connsiteX11" fmla="*/ 115512 w 521623"/>
                <a:gd name="connsiteY11" fmla="*/ 0 h 364561"/>
                <a:gd name="connsiteX0" fmla="*/ 109882 w 515993"/>
                <a:gd name="connsiteY0" fmla="*/ 0 h 364561"/>
                <a:gd name="connsiteX1" fmla="*/ 161485 w 515993"/>
                <a:gd name="connsiteY1" fmla="*/ 34791 h 364561"/>
                <a:gd name="connsiteX2" fmla="*/ 260813 w 515993"/>
                <a:gd name="connsiteY2" fmla="*/ 54844 h 364561"/>
                <a:gd name="connsiteX3" fmla="*/ 360141 w 515993"/>
                <a:gd name="connsiteY3" fmla="*/ 34791 h 364561"/>
                <a:gd name="connsiteX4" fmla="*/ 411743 w 515993"/>
                <a:gd name="connsiteY4" fmla="*/ 1 h 364561"/>
                <a:gd name="connsiteX5" fmla="*/ 458900 w 515993"/>
                <a:gd name="connsiteY5" fmla="*/ 31795 h 364561"/>
                <a:gd name="connsiteX6" fmla="*/ 515993 w 515993"/>
                <a:gd name="connsiteY6" fmla="*/ 169631 h 364561"/>
                <a:gd name="connsiteX7" fmla="*/ 515993 w 515993"/>
                <a:gd name="connsiteY7" fmla="*/ 364561 h 364561"/>
                <a:gd name="connsiteX8" fmla="*/ 100945 w 515993"/>
                <a:gd name="connsiteY8" fmla="*/ 259295 h 364561"/>
                <a:gd name="connsiteX9" fmla="*/ 0 w 515993"/>
                <a:gd name="connsiteY9" fmla="*/ 180891 h 364561"/>
                <a:gd name="connsiteX10" fmla="*/ 62724 w 515993"/>
                <a:gd name="connsiteY10" fmla="*/ 31795 h 364561"/>
                <a:gd name="connsiteX11" fmla="*/ 109882 w 515993"/>
                <a:gd name="connsiteY11" fmla="*/ 0 h 364561"/>
                <a:gd name="connsiteX0" fmla="*/ 109882 w 515993"/>
                <a:gd name="connsiteY0" fmla="*/ 0 h 372283"/>
                <a:gd name="connsiteX1" fmla="*/ 161485 w 515993"/>
                <a:gd name="connsiteY1" fmla="*/ 34791 h 372283"/>
                <a:gd name="connsiteX2" fmla="*/ 260813 w 515993"/>
                <a:gd name="connsiteY2" fmla="*/ 54844 h 372283"/>
                <a:gd name="connsiteX3" fmla="*/ 360141 w 515993"/>
                <a:gd name="connsiteY3" fmla="*/ 34791 h 372283"/>
                <a:gd name="connsiteX4" fmla="*/ 411743 w 515993"/>
                <a:gd name="connsiteY4" fmla="*/ 1 h 372283"/>
                <a:gd name="connsiteX5" fmla="*/ 458900 w 515993"/>
                <a:gd name="connsiteY5" fmla="*/ 31795 h 372283"/>
                <a:gd name="connsiteX6" fmla="*/ 515993 w 515993"/>
                <a:gd name="connsiteY6" fmla="*/ 169631 h 372283"/>
                <a:gd name="connsiteX7" fmla="*/ 515993 w 515993"/>
                <a:gd name="connsiteY7" fmla="*/ 364561 h 372283"/>
                <a:gd name="connsiteX8" fmla="*/ 100945 w 515993"/>
                <a:gd name="connsiteY8" fmla="*/ 259295 h 372283"/>
                <a:gd name="connsiteX9" fmla="*/ 0 w 515993"/>
                <a:gd name="connsiteY9" fmla="*/ 180891 h 372283"/>
                <a:gd name="connsiteX10" fmla="*/ 62724 w 515993"/>
                <a:gd name="connsiteY10" fmla="*/ 31795 h 372283"/>
                <a:gd name="connsiteX11" fmla="*/ 109882 w 515993"/>
                <a:gd name="connsiteY11" fmla="*/ 0 h 372283"/>
                <a:gd name="connsiteX0" fmla="*/ 115512 w 521623"/>
                <a:gd name="connsiteY0" fmla="*/ 0 h 372283"/>
                <a:gd name="connsiteX1" fmla="*/ 167115 w 521623"/>
                <a:gd name="connsiteY1" fmla="*/ 34791 h 372283"/>
                <a:gd name="connsiteX2" fmla="*/ 266443 w 521623"/>
                <a:gd name="connsiteY2" fmla="*/ 54844 h 372283"/>
                <a:gd name="connsiteX3" fmla="*/ 365771 w 521623"/>
                <a:gd name="connsiteY3" fmla="*/ 34791 h 372283"/>
                <a:gd name="connsiteX4" fmla="*/ 417373 w 521623"/>
                <a:gd name="connsiteY4" fmla="*/ 1 h 372283"/>
                <a:gd name="connsiteX5" fmla="*/ 464530 w 521623"/>
                <a:gd name="connsiteY5" fmla="*/ 31795 h 372283"/>
                <a:gd name="connsiteX6" fmla="*/ 521623 w 521623"/>
                <a:gd name="connsiteY6" fmla="*/ 169631 h 372283"/>
                <a:gd name="connsiteX7" fmla="*/ 521623 w 521623"/>
                <a:gd name="connsiteY7" fmla="*/ 364561 h 372283"/>
                <a:gd name="connsiteX8" fmla="*/ 106575 w 521623"/>
                <a:gd name="connsiteY8" fmla="*/ 259295 h 372283"/>
                <a:gd name="connsiteX9" fmla="*/ 0 w 521623"/>
                <a:gd name="connsiteY9" fmla="*/ 141482 h 372283"/>
                <a:gd name="connsiteX10" fmla="*/ 68354 w 521623"/>
                <a:gd name="connsiteY10" fmla="*/ 31795 h 372283"/>
                <a:gd name="connsiteX11" fmla="*/ 115512 w 521623"/>
                <a:gd name="connsiteY11" fmla="*/ 0 h 372283"/>
                <a:gd name="connsiteX0" fmla="*/ 98622 w 504733"/>
                <a:gd name="connsiteY0" fmla="*/ 0 h 372283"/>
                <a:gd name="connsiteX1" fmla="*/ 150225 w 504733"/>
                <a:gd name="connsiteY1" fmla="*/ 34791 h 372283"/>
                <a:gd name="connsiteX2" fmla="*/ 249553 w 504733"/>
                <a:gd name="connsiteY2" fmla="*/ 54844 h 372283"/>
                <a:gd name="connsiteX3" fmla="*/ 348881 w 504733"/>
                <a:gd name="connsiteY3" fmla="*/ 34791 h 372283"/>
                <a:gd name="connsiteX4" fmla="*/ 400483 w 504733"/>
                <a:gd name="connsiteY4" fmla="*/ 1 h 372283"/>
                <a:gd name="connsiteX5" fmla="*/ 447640 w 504733"/>
                <a:gd name="connsiteY5" fmla="*/ 31795 h 372283"/>
                <a:gd name="connsiteX6" fmla="*/ 504733 w 504733"/>
                <a:gd name="connsiteY6" fmla="*/ 169631 h 372283"/>
                <a:gd name="connsiteX7" fmla="*/ 504733 w 504733"/>
                <a:gd name="connsiteY7" fmla="*/ 364561 h 372283"/>
                <a:gd name="connsiteX8" fmla="*/ 89685 w 504733"/>
                <a:gd name="connsiteY8" fmla="*/ 259295 h 372283"/>
                <a:gd name="connsiteX9" fmla="*/ 0 w 504733"/>
                <a:gd name="connsiteY9" fmla="*/ 164001 h 372283"/>
                <a:gd name="connsiteX10" fmla="*/ 51464 w 504733"/>
                <a:gd name="connsiteY10" fmla="*/ 31795 h 372283"/>
                <a:gd name="connsiteX11" fmla="*/ 98622 w 504733"/>
                <a:gd name="connsiteY11" fmla="*/ 0 h 37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33" h="372283">
                  <a:moveTo>
                    <a:pt x="98622" y="0"/>
                  </a:moveTo>
                  <a:lnTo>
                    <a:pt x="150225" y="34791"/>
                  </a:lnTo>
                  <a:cubicBezTo>
                    <a:pt x="180755" y="47704"/>
                    <a:pt x="214320" y="54844"/>
                    <a:pt x="249553" y="54844"/>
                  </a:cubicBezTo>
                  <a:cubicBezTo>
                    <a:pt x="284787" y="54844"/>
                    <a:pt x="318352" y="47704"/>
                    <a:pt x="348881" y="34791"/>
                  </a:cubicBezTo>
                  <a:lnTo>
                    <a:pt x="400483" y="1"/>
                  </a:lnTo>
                  <a:lnTo>
                    <a:pt x="447640" y="31795"/>
                  </a:lnTo>
                  <a:cubicBezTo>
                    <a:pt x="482915" y="67070"/>
                    <a:pt x="504733" y="115803"/>
                    <a:pt x="504733" y="169631"/>
                  </a:cubicBezTo>
                  <a:lnTo>
                    <a:pt x="504733" y="364561"/>
                  </a:lnTo>
                  <a:cubicBezTo>
                    <a:pt x="351370" y="351992"/>
                    <a:pt x="147340" y="431726"/>
                    <a:pt x="89685" y="259295"/>
                  </a:cubicBezTo>
                  <a:cubicBezTo>
                    <a:pt x="16496" y="171798"/>
                    <a:pt x="0" y="228978"/>
                    <a:pt x="0" y="164001"/>
                  </a:cubicBezTo>
                  <a:cubicBezTo>
                    <a:pt x="0" y="110173"/>
                    <a:pt x="16189" y="67070"/>
                    <a:pt x="51464" y="31795"/>
                  </a:cubicBezTo>
                  <a:lnTo>
                    <a:pt x="98622"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60" name="Oval 159"/>
            <p:cNvSpPr/>
            <p:nvPr/>
          </p:nvSpPr>
          <p:spPr>
            <a:xfrm flipH="1">
              <a:off x="6475494" y="3549712"/>
              <a:ext cx="187296" cy="18729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sp>
          <p:nvSpPr>
            <p:cNvPr id="161" name="Freeform 160"/>
            <p:cNvSpPr/>
            <p:nvPr/>
          </p:nvSpPr>
          <p:spPr>
            <a:xfrm flipH="1">
              <a:off x="6427488" y="3752584"/>
              <a:ext cx="284646" cy="209950"/>
            </a:xfrm>
            <a:custGeom>
              <a:avLst/>
              <a:gdLst>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0 w 510363"/>
                <a:gd name="connsiteY8" fmla="*/ 364561 h 364561"/>
                <a:gd name="connsiteX9" fmla="*/ 0 w 510363"/>
                <a:gd name="connsiteY9" fmla="*/ 169631 h 364561"/>
                <a:gd name="connsiteX10" fmla="*/ 57094 w 510363"/>
                <a:gd name="connsiteY10" fmla="*/ 31795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50275 w 510363"/>
                <a:gd name="connsiteY8" fmla="*/ 32685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74675"/>
                <a:gd name="connsiteX1" fmla="*/ 155855 w 510363"/>
                <a:gd name="connsiteY1" fmla="*/ 34791 h 374675"/>
                <a:gd name="connsiteX2" fmla="*/ 255183 w 510363"/>
                <a:gd name="connsiteY2" fmla="*/ 54844 h 374675"/>
                <a:gd name="connsiteX3" fmla="*/ 354511 w 510363"/>
                <a:gd name="connsiteY3" fmla="*/ 34791 h 374675"/>
                <a:gd name="connsiteX4" fmla="*/ 406113 w 510363"/>
                <a:gd name="connsiteY4" fmla="*/ 1 h 374675"/>
                <a:gd name="connsiteX5" fmla="*/ 453270 w 510363"/>
                <a:gd name="connsiteY5" fmla="*/ 31795 h 374675"/>
                <a:gd name="connsiteX6" fmla="*/ 510363 w 510363"/>
                <a:gd name="connsiteY6" fmla="*/ 169631 h 374675"/>
                <a:gd name="connsiteX7" fmla="*/ 510363 w 510363"/>
                <a:gd name="connsiteY7" fmla="*/ 364561 h 374675"/>
                <a:gd name="connsiteX8" fmla="*/ 50275 w 510363"/>
                <a:gd name="connsiteY8" fmla="*/ 326854 h 374675"/>
                <a:gd name="connsiteX9" fmla="*/ 0 w 510363"/>
                <a:gd name="connsiteY9" fmla="*/ 169631 h 374675"/>
                <a:gd name="connsiteX10" fmla="*/ 57094 w 510363"/>
                <a:gd name="connsiteY10" fmla="*/ 31795 h 374675"/>
                <a:gd name="connsiteX11" fmla="*/ 104252 w 510363"/>
                <a:gd name="connsiteY11" fmla="*/ 0 h 374675"/>
                <a:gd name="connsiteX0" fmla="*/ 104252 w 510363"/>
                <a:gd name="connsiteY0" fmla="*/ 0 h 365554"/>
                <a:gd name="connsiteX1" fmla="*/ 155855 w 510363"/>
                <a:gd name="connsiteY1" fmla="*/ 34791 h 365554"/>
                <a:gd name="connsiteX2" fmla="*/ 255183 w 510363"/>
                <a:gd name="connsiteY2" fmla="*/ 54844 h 365554"/>
                <a:gd name="connsiteX3" fmla="*/ 354511 w 510363"/>
                <a:gd name="connsiteY3" fmla="*/ 34791 h 365554"/>
                <a:gd name="connsiteX4" fmla="*/ 406113 w 510363"/>
                <a:gd name="connsiteY4" fmla="*/ 1 h 365554"/>
                <a:gd name="connsiteX5" fmla="*/ 453270 w 510363"/>
                <a:gd name="connsiteY5" fmla="*/ 31795 h 365554"/>
                <a:gd name="connsiteX6" fmla="*/ 510363 w 510363"/>
                <a:gd name="connsiteY6" fmla="*/ 169631 h 365554"/>
                <a:gd name="connsiteX7" fmla="*/ 510363 w 510363"/>
                <a:gd name="connsiteY7" fmla="*/ 364561 h 365554"/>
                <a:gd name="connsiteX8" fmla="*/ 50275 w 510363"/>
                <a:gd name="connsiteY8" fmla="*/ 326854 h 365554"/>
                <a:gd name="connsiteX9" fmla="*/ 0 w 510363"/>
                <a:gd name="connsiteY9" fmla="*/ 169631 h 365554"/>
                <a:gd name="connsiteX10" fmla="*/ 57094 w 510363"/>
                <a:gd name="connsiteY10" fmla="*/ 31795 h 365554"/>
                <a:gd name="connsiteX11" fmla="*/ 104252 w 510363"/>
                <a:gd name="connsiteY11" fmla="*/ 0 h 365554"/>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89685 w 510363"/>
                <a:gd name="connsiteY8" fmla="*/ 309964 h 364561"/>
                <a:gd name="connsiteX9" fmla="*/ 0 w 510363"/>
                <a:gd name="connsiteY9" fmla="*/ 169631 h 364561"/>
                <a:gd name="connsiteX10" fmla="*/ 57094 w 510363"/>
                <a:gd name="connsiteY10" fmla="*/ 31795 h 364561"/>
                <a:gd name="connsiteX11" fmla="*/ 104252 w 510363"/>
                <a:gd name="connsiteY11" fmla="*/ 0 h 364561"/>
                <a:gd name="connsiteX0" fmla="*/ 104252 w 510363"/>
                <a:gd name="connsiteY0" fmla="*/ 0 h 364561"/>
                <a:gd name="connsiteX1" fmla="*/ 155855 w 510363"/>
                <a:gd name="connsiteY1" fmla="*/ 34791 h 364561"/>
                <a:gd name="connsiteX2" fmla="*/ 255183 w 510363"/>
                <a:gd name="connsiteY2" fmla="*/ 54844 h 364561"/>
                <a:gd name="connsiteX3" fmla="*/ 354511 w 510363"/>
                <a:gd name="connsiteY3" fmla="*/ 34791 h 364561"/>
                <a:gd name="connsiteX4" fmla="*/ 406113 w 510363"/>
                <a:gd name="connsiteY4" fmla="*/ 1 h 364561"/>
                <a:gd name="connsiteX5" fmla="*/ 453270 w 510363"/>
                <a:gd name="connsiteY5" fmla="*/ 31795 h 364561"/>
                <a:gd name="connsiteX6" fmla="*/ 510363 w 510363"/>
                <a:gd name="connsiteY6" fmla="*/ 169631 h 364561"/>
                <a:gd name="connsiteX7" fmla="*/ 510363 w 510363"/>
                <a:gd name="connsiteY7" fmla="*/ 364561 h 364561"/>
                <a:gd name="connsiteX8" fmla="*/ 95315 w 510363"/>
                <a:gd name="connsiteY8" fmla="*/ 259295 h 364561"/>
                <a:gd name="connsiteX9" fmla="*/ 0 w 510363"/>
                <a:gd name="connsiteY9" fmla="*/ 169631 h 364561"/>
                <a:gd name="connsiteX10" fmla="*/ 57094 w 510363"/>
                <a:gd name="connsiteY10" fmla="*/ 31795 h 364561"/>
                <a:gd name="connsiteX11" fmla="*/ 104252 w 510363"/>
                <a:gd name="connsiteY11" fmla="*/ 0 h 364561"/>
                <a:gd name="connsiteX0" fmla="*/ 115512 w 521623"/>
                <a:gd name="connsiteY0" fmla="*/ 0 h 364561"/>
                <a:gd name="connsiteX1" fmla="*/ 167115 w 521623"/>
                <a:gd name="connsiteY1" fmla="*/ 34791 h 364561"/>
                <a:gd name="connsiteX2" fmla="*/ 266443 w 521623"/>
                <a:gd name="connsiteY2" fmla="*/ 54844 h 364561"/>
                <a:gd name="connsiteX3" fmla="*/ 365771 w 521623"/>
                <a:gd name="connsiteY3" fmla="*/ 34791 h 364561"/>
                <a:gd name="connsiteX4" fmla="*/ 417373 w 521623"/>
                <a:gd name="connsiteY4" fmla="*/ 1 h 364561"/>
                <a:gd name="connsiteX5" fmla="*/ 464530 w 521623"/>
                <a:gd name="connsiteY5" fmla="*/ 31795 h 364561"/>
                <a:gd name="connsiteX6" fmla="*/ 521623 w 521623"/>
                <a:gd name="connsiteY6" fmla="*/ 169631 h 364561"/>
                <a:gd name="connsiteX7" fmla="*/ 521623 w 521623"/>
                <a:gd name="connsiteY7" fmla="*/ 364561 h 364561"/>
                <a:gd name="connsiteX8" fmla="*/ 106575 w 521623"/>
                <a:gd name="connsiteY8" fmla="*/ 259295 h 364561"/>
                <a:gd name="connsiteX9" fmla="*/ 0 w 521623"/>
                <a:gd name="connsiteY9" fmla="*/ 231560 h 364561"/>
                <a:gd name="connsiteX10" fmla="*/ 68354 w 521623"/>
                <a:gd name="connsiteY10" fmla="*/ 31795 h 364561"/>
                <a:gd name="connsiteX11" fmla="*/ 115512 w 521623"/>
                <a:gd name="connsiteY11" fmla="*/ 0 h 364561"/>
                <a:gd name="connsiteX0" fmla="*/ 109882 w 515993"/>
                <a:gd name="connsiteY0" fmla="*/ 0 h 364561"/>
                <a:gd name="connsiteX1" fmla="*/ 161485 w 515993"/>
                <a:gd name="connsiteY1" fmla="*/ 34791 h 364561"/>
                <a:gd name="connsiteX2" fmla="*/ 260813 w 515993"/>
                <a:gd name="connsiteY2" fmla="*/ 54844 h 364561"/>
                <a:gd name="connsiteX3" fmla="*/ 360141 w 515993"/>
                <a:gd name="connsiteY3" fmla="*/ 34791 h 364561"/>
                <a:gd name="connsiteX4" fmla="*/ 411743 w 515993"/>
                <a:gd name="connsiteY4" fmla="*/ 1 h 364561"/>
                <a:gd name="connsiteX5" fmla="*/ 458900 w 515993"/>
                <a:gd name="connsiteY5" fmla="*/ 31795 h 364561"/>
                <a:gd name="connsiteX6" fmla="*/ 515993 w 515993"/>
                <a:gd name="connsiteY6" fmla="*/ 169631 h 364561"/>
                <a:gd name="connsiteX7" fmla="*/ 515993 w 515993"/>
                <a:gd name="connsiteY7" fmla="*/ 364561 h 364561"/>
                <a:gd name="connsiteX8" fmla="*/ 100945 w 515993"/>
                <a:gd name="connsiteY8" fmla="*/ 259295 h 364561"/>
                <a:gd name="connsiteX9" fmla="*/ 0 w 515993"/>
                <a:gd name="connsiteY9" fmla="*/ 180891 h 364561"/>
                <a:gd name="connsiteX10" fmla="*/ 62724 w 515993"/>
                <a:gd name="connsiteY10" fmla="*/ 31795 h 364561"/>
                <a:gd name="connsiteX11" fmla="*/ 109882 w 515993"/>
                <a:gd name="connsiteY11" fmla="*/ 0 h 364561"/>
                <a:gd name="connsiteX0" fmla="*/ 109882 w 515993"/>
                <a:gd name="connsiteY0" fmla="*/ 0 h 372283"/>
                <a:gd name="connsiteX1" fmla="*/ 161485 w 515993"/>
                <a:gd name="connsiteY1" fmla="*/ 34791 h 372283"/>
                <a:gd name="connsiteX2" fmla="*/ 260813 w 515993"/>
                <a:gd name="connsiteY2" fmla="*/ 54844 h 372283"/>
                <a:gd name="connsiteX3" fmla="*/ 360141 w 515993"/>
                <a:gd name="connsiteY3" fmla="*/ 34791 h 372283"/>
                <a:gd name="connsiteX4" fmla="*/ 411743 w 515993"/>
                <a:gd name="connsiteY4" fmla="*/ 1 h 372283"/>
                <a:gd name="connsiteX5" fmla="*/ 458900 w 515993"/>
                <a:gd name="connsiteY5" fmla="*/ 31795 h 372283"/>
                <a:gd name="connsiteX6" fmla="*/ 515993 w 515993"/>
                <a:gd name="connsiteY6" fmla="*/ 169631 h 372283"/>
                <a:gd name="connsiteX7" fmla="*/ 515993 w 515993"/>
                <a:gd name="connsiteY7" fmla="*/ 364561 h 372283"/>
                <a:gd name="connsiteX8" fmla="*/ 100945 w 515993"/>
                <a:gd name="connsiteY8" fmla="*/ 259295 h 372283"/>
                <a:gd name="connsiteX9" fmla="*/ 0 w 515993"/>
                <a:gd name="connsiteY9" fmla="*/ 180891 h 372283"/>
                <a:gd name="connsiteX10" fmla="*/ 62724 w 515993"/>
                <a:gd name="connsiteY10" fmla="*/ 31795 h 372283"/>
                <a:gd name="connsiteX11" fmla="*/ 109882 w 515993"/>
                <a:gd name="connsiteY11" fmla="*/ 0 h 372283"/>
                <a:gd name="connsiteX0" fmla="*/ 115512 w 521623"/>
                <a:gd name="connsiteY0" fmla="*/ 0 h 372283"/>
                <a:gd name="connsiteX1" fmla="*/ 167115 w 521623"/>
                <a:gd name="connsiteY1" fmla="*/ 34791 h 372283"/>
                <a:gd name="connsiteX2" fmla="*/ 266443 w 521623"/>
                <a:gd name="connsiteY2" fmla="*/ 54844 h 372283"/>
                <a:gd name="connsiteX3" fmla="*/ 365771 w 521623"/>
                <a:gd name="connsiteY3" fmla="*/ 34791 h 372283"/>
                <a:gd name="connsiteX4" fmla="*/ 417373 w 521623"/>
                <a:gd name="connsiteY4" fmla="*/ 1 h 372283"/>
                <a:gd name="connsiteX5" fmla="*/ 464530 w 521623"/>
                <a:gd name="connsiteY5" fmla="*/ 31795 h 372283"/>
                <a:gd name="connsiteX6" fmla="*/ 521623 w 521623"/>
                <a:gd name="connsiteY6" fmla="*/ 169631 h 372283"/>
                <a:gd name="connsiteX7" fmla="*/ 521623 w 521623"/>
                <a:gd name="connsiteY7" fmla="*/ 364561 h 372283"/>
                <a:gd name="connsiteX8" fmla="*/ 106575 w 521623"/>
                <a:gd name="connsiteY8" fmla="*/ 259295 h 372283"/>
                <a:gd name="connsiteX9" fmla="*/ 0 w 521623"/>
                <a:gd name="connsiteY9" fmla="*/ 141482 h 372283"/>
                <a:gd name="connsiteX10" fmla="*/ 68354 w 521623"/>
                <a:gd name="connsiteY10" fmla="*/ 31795 h 372283"/>
                <a:gd name="connsiteX11" fmla="*/ 115512 w 521623"/>
                <a:gd name="connsiteY11" fmla="*/ 0 h 372283"/>
                <a:gd name="connsiteX0" fmla="*/ 98622 w 504733"/>
                <a:gd name="connsiteY0" fmla="*/ 0 h 372283"/>
                <a:gd name="connsiteX1" fmla="*/ 150225 w 504733"/>
                <a:gd name="connsiteY1" fmla="*/ 34791 h 372283"/>
                <a:gd name="connsiteX2" fmla="*/ 249553 w 504733"/>
                <a:gd name="connsiteY2" fmla="*/ 54844 h 372283"/>
                <a:gd name="connsiteX3" fmla="*/ 348881 w 504733"/>
                <a:gd name="connsiteY3" fmla="*/ 34791 h 372283"/>
                <a:gd name="connsiteX4" fmla="*/ 400483 w 504733"/>
                <a:gd name="connsiteY4" fmla="*/ 1 h 372283"/>
                <a:gd name="connsiteX5" fmla="*/ 447640 w 504733"/>
                <a:gd name="connsiteY5" fmla="*/ 31795 h 372283"/>
                <a:gd name="connsiteX6" fmla="*/ 504733 w 504733"/>
                <a:gd name="connsiteY6" fmla="*/ 169631 h 372283"/>
                <a:gd name="connsiteX7" fmla="*/ 504733 w 504733"/>
                <a:gd name="connsiteY7" fmla="*/ 364561 h 372283"/>
                <a:gd name="connsiteX8" fmla="*/ 89685 w 504733"/>
                <a:gd name="connsiteY8" fmla="*/ 259295 h 372283"/>
                <a:gd name="connsiteX9" fmla="*/ 0 w 504733"/>
                <a:gd name="connsiteY9" fmla="*/ 164001 h 372283"/>
                <a:gd name="connsiteX10" fmla="*/ 51464 w 504733"/>
                <a:gd name="connsiteY10" fmla="*/ 31795 h 372283"/>
                <a:gd name="connsiteX11" fmla="*/ 98622 w 504733"/>
                <a:gd name="connsiteY11" fmla="*/ 0 h 37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33" h="372283">
                  <a:moveTo>
                    <a:pt x="98622" y="0"/>
                  </a:moveTo>
                  <a:lnTo>
                    <a:pt x="150225" y="34791"/>
                  </a:lnTo>
                  <a:cubicBezTo>
                    <a:pt x="180755" y="47704"/>
                    <a:pt x="214320" y="54844"/>
                    <a:pt x="249553" y="54844"/>
                  </a:cubicBezTo>
                  <a:cubicBezTo>
                    <a:pt x="284787" y="54844"/>
                    <a:pt x="318352" y="47704"/>
                    <a:pt x="348881" y="34791"/>
                  </a:cubicBezTo>
                  <a:lnTo>
                    <a:pt x="400483" y="1"/>
                  </a:lnTo>
                  <a:lnTo>
                    <a:pt x="447640" y="31795"/>
                  </a:lnTo>
                  <a:cubicBezTo>
                    <a:pt x="482915" y="67070"/>
                    <a:pt x="504733" y="115803"/>
                    <a:pt x="504733" y="169631"/>
                  </a:cubicBezTo>
                  <a:lnTo>
                    <a:pt x="504733" y="364561"/>
                  </a:lnTo>
                  <a:cubicBezTo>
                    <a:pt x="351370" y="351992"/>
                    <a:pt x="147340" y="431726"/>
                    <a:pt x="89685" y="259295"/>
                  </a:cubicBezTo>
                  <a:cubicBezTo>
                    <a:pt x="16496" y="171798"/>
                    <a:pt x="0" y="228978"/>
                    <a:pt x="0" y="164001"/>
                  </a:cubicBezTo>
                  <a:cubicBezTo>
                    <a:pt x="0" y="110173"/>
                    <a:pt x="16189" y="67070"/>
                    <a:pt x="51464" y="31795"/>
                  </a:cubicBezTo>
                  <a:lnTo>
                    <a:pt x="98622"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a:solidFill>
                  <a:prstClr val="white"/>
                </a:solidFill>
                <a:latin typeface="Corbel"/>
              </a:endParaRPr>
            </a:p>
          </p:txBody>
        </p:sp>
      </p:grpSp>
      <p:sp>
        <p:nvSpPr>
          <p:cNvPr id="162" name="Rectangle 161"/>
          <p:cNvSpPr/>
          <p:nvPr/>
        </p:nvSpPr>
        <p:spPr>
          <a:xfrm>
            <a:off x="9156807" y="5085159"/>
            <a:ext cx="2151080" cy="57663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89996" tIns="89996" rIns="89996" bIns="89996" rtlCol="0" anchor="ctr"/>
          <a:lstStyle/>
          <a:p>
            <a:pPr algn="ctr" defTabSz="914354"/>
            <a:r>
              <a:rPr lang="en-US" sz="1500" dirty="0">
                <a:solidFill>
                  <a:srgbClr val="37424A"/>
                </a:solidFill>
                <a:latin typeface="Roboto" charset="0"/>
                <a:ea typeface="Roboto" charset="0"/>
                <a:cs typeface="Roboto" charset="0"/>
              </a:rPr>
              <a:t>Contextual Exploration and Visualization</a:t>
            </a:r>
          </a:p>
        </p:txBody>
      </p:sp>
      <p:cxnSp>
        <p:nvCxnSpPr>
          <p:cNvPr id="165" name="Straight Arrow Connector 164"/>
          <p:cNvCxnSpPr>
            <a:stCxn id="82" idx="2"/>
            <a:endCxn id="127" idx="0"/>
          </p:cNvCxnSpPr>
          <p:nvPr/>
        </p:nvCxnSpPr>
        <p:spPr>
          <a:xfrm>
            <a:off x="1852852" y="4292409"/>
            <a:ext cx="4265" cy="38657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Elbow Connector 168"/>
          <p:cNvCxnSpPr>
            <a:stCxn id="127" idx="3"/>
            <a:endCxn id="139" idx="1"/>
          </p:cNvCxnSpPr>
          <p:nvPr/>
        </p:nvCxnSpPr>
        <p:spPr>
          <a:xfrm>
            <a:off x="2932657" y="5102118"/>
            <a:ext cx="638419" cy="282111"/>
          </a:xfrm>
          <a:prstGeom prst="bentConnector3">
            <a:avLst>
              <a:gd name="adj1" fmla="val 47838"/>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Elbow Connector 171"/>
          <p:cNvCxnSpPr>
            <a:endCxn id="138" idx="1"/>
          </p:cNvCxnSpPr>
          <p:nvPr/>
        </p:nvCxnSpPr>
        <p:spPr>
          <a:xfrm rot="5400000" flipH="1" flipV="1">
            <a:off x="3094417" y="4625459"/>
            <a:ext cx="621633" cy="331686"/>
          </a:xfrm>
          <a:prstGeom prst="bent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5" name="Elbow Connector 174"/>
          <p:cNvCxnSpPr>
            <a:endCxn id="129" idx="1"/>
          </p:cNvCxnSpPr>
          <p:nvPr/>
        </p:nvCxnSpPr>
        <p:spPr>
          <a:xfrm rot="5400000" flipH="1" flipV="1">
            <a:off x="2923733" y="3832943"/>
            <a:ext cx="970313" cy="338995"/>
          </a:xfrm>
          <a:prstGeom prst="bent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4642354" y="3806769"/>
            <a:ext cx="4265" cy="38657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a:stCxn id="139" idx="0"/>
            <a:endCxn id="138" idx="2"/>
          </p:cNvCxnSpPr>
          <p:nvPr/>
        </p:nvCxnSpPr>
        <p:spPr>
          <a:xfrm flipV="1">
            <a:off x="4646616" y="4768800"/>
            <a:ext cx="0" cy="32711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a:stCxn id="129" idx="3"/>
            <a:endCxn id="141" idx="1"/>
          </p:cNvCxnSpPr>
          <p:nvPr/>
        </p:nvCxnSpPr>
        <p:spPr>
          <a:xfrm>
            <a:off x="5729467" y="3517283"/>
            <a:ext cx="64999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0" name="Elbow Connector 199"/>
          <p:cNvCxnSpPr>
            <a:stCxn id="139" idx="3"/>
          </p:cNvCxnSpPr>
          <p:nvPr/>
        </p:nvCxnSpPr>
        <p:spPr>
          <a:xfrm flipV="1">
            <a:off x="5722157" y="3517281"/>
            <a:ext cx="332307" cy="1866947"/>
          </a:xfrm>
          <a:prstGeom prst="bentConnector2">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a:stCxn id="138" idx="3"/>
          </p:cNvCxnSpPr>
          <p:nvPr/>
        </p:nvCxnSpPr>
        <p:spPr>
          <a:xfrm>
            <a:off x="5722157" y="4480485"/>
            <a:ext cx="332307" cy="71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a:off x="7503685" y="3806769"/>
            <a:ext cx="4265" cy="38657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a:stCxn id="150" idx="2"/>
            <a:endCxn id="151" idx="0"/>
          </p:cNvCxnSpPr>
          <p:nvPr/>
        </p:nvCxnSpPr>
        <p:spPr>
          <a:xfrm>
            <a:off x="7507950" y="4768800"/>
            <a:ext cx="0" cy="32711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a:off x="8523233" y="5373472"/>
            <a:ext cx="63357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Content Placeholder 3">
            <a:extLst>
              <a:ext uri="{FF2B5EF4-FFF2-40B4-BE49-F238E27FC236}">
                <a16:creationId xmlns="" xmlns:a16="http://schemas.microsoft.com/office/drawing/2014/main" id="{9A72E326-F734-4F7A-A95C-4E31C92AD3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6" r="1"/>
          <a:stretch/>
        </p:blipFill>
        <p:spPr>
          <a:xfrm>
            <a:off x="9086361" y="3470975"/>
            <a:ext cx="2291972" cy="1143000"/>
          </a:xfrm>
        </p:spPr>
      </p:pic>
    </p:spTree>
    <p:extLst>
      <p:ext uri="{BB962C8B-B14F-4D97-AF65-F5344CB8AC3E}">
        <p14:creationId xmlns:p14="http://schemas.microsoft.com/office/powerpoint/2010/main" val="360278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1.85185E-6 L -0.33919 -0.07639 " pathEditMode="relative" rAng="0" ptsTypes="AA">
                                      <p:cBhvr>
                                        <p:cTn id="6" dur="2000" fill="hold"/>
                                        <p:tgtEl>
                                          <p:spTgt spid="58"/>
                                        </p:tgtEl>
                                        <p:attrNameLst>
                                          <p:attrName>ppt_x</p:attrName>
                                          <p:attrName>ppt_y</p:attrName>
                                        </p:attrNameLst>
                                      </p:cBhvr>
                                      <p:rCtr x="-16966" y="-3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Lateral Movement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86" r="1"/>
          <a:stretch/>
        </p:blipFill>
        <p:spPr>
          <a:xfrm>
            <a:off x="0" y="188392"/>
            <a:ext cx="12192000" cy="6080117"/>
          </a:xfrm>
        </p:spPr>
      </p:pic>
    </p:spTree>
    <p:extLst>
      <p:ext uri="{BB962C8B-B14F-4D97-AF65-F5344CB8AC3E}">
        <p14:creationId xmlns:p14="http://schemas.microsoft.com/office/powerpoint/2010/main" val="685833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Lateral Movement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Tree>
    <p:extLst>
      <p:ext uri="{BB962C8B-B14F-4D97-AF65-F5344CB8AC3E}">
        <p14:creationId xmlns:p14="http://schemas.microsoft.com/office/powerpoint/2010/main" val="7548081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bwMode="auto">
          <a:xfrm>
            <a:off x="1898874" y="1708137"/>
            <a:ext cx="8150412" cy="3541059"/>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marL="0" indent="0" algn="ctr" defTabSz="685800" rtl="0" eaLnBrk="1" fontAlgn="base" hangingPunct="1">
              <a:lnSpc>
                <a:spcPct val="90000"/>
              </a:lnSpc>
              <a:spcBef>
                <a:spcPct val="30000"/>
              </a:spcBef>
              <a:spcAft>
                <a:spcPct val="0"/>
              </a:spcAft>
              <a:buFontTx/>
              <a:buNone/>
              <a:defRPr sz="4400" b="1" i="0" kern="1200" cap="none" spc="-100" baseline="0">
                <a:solidFill>
                  <a:schemeClr val="bg1"/>
                </a:solidFill>
                <a:latin typeface="Helvetica" charset="0"/>
                <a:ea typeface="Helvetica" charset="0"/>
                <a:cs typeface="Helvetica" charset="0"/>
              </a:defRPr>
            </a:lvl1pPr>
            <a:lvl2pPr marL="514350" indent="-171450" algn="l" defTabSz="685800" rtl="0" eaLnBrk="1" fontAlgn="base" hangingPunct="1">
              <a:lnSpc>
                <a:spcPct val="90000"/>
              </a:lnSpc>
              <a:spcBef>
                <a:spcPct val="30000"/>
              </a:spcBef>
              <a:spcAft>
                <a:spcPct val="0"/>
              </a:spcAft>
              <a:buFont typeface="Arial" charset="0"/>
              <a:buChar char="•"/>
              <a:defRPr b="0" i="0" kern="1200">
                <a:solidFill>
                  <a:schemeClr val="tx2"/>
                </a:solidFill>
                <a:latin typeface="Source Sans Pro" panose="020B0503030403020204" pitchFamily="34" charset="0"/>
                <a:ea typeface="Source Sans Pro" panose="020B0503030403020204" pitchFamily="34" charset="0"/>
                <a:cs typeface="Gotham Book" charset="0"/>
              </a:defRPr>
            </a:lvl2pPr>
            <a:lvl3pPr marL="857250" indent="-171450" algn="l" defTabSz="685800" rtl="0" eaLnBrk="1" fontAlgn="base" hangingPunct="1">
              <a:lnSpc>
                <a:spcPct val="90000"/>
              </a:lnSpc>
              <a:spcBef>
                <a:spcPct val="30000"/>
              </a:spcBef>
              <a:spcAft>
                <a:spcPct val="0"/>
              </a:spcAft>
              <a:buFont typeface="Arial" charset="0"/>
              <a:buChar char="•"/>
              <a:defRPr sz="1500" b="0" i="0" kern="1200">
                <a:solidFill>
                  <a:schemeClr val="tx2"/>
                </a:solidFill>
                <a:latin typeface="Source Sans Pro" panose="020B0503030403020204" pitchFamily="34" charset="0"/>
                <a:ea typeface="Source Sans Pro" panose="020B0503030403020204" pitchFamily="34" charset="0"/>
                <a:cs typeface="Gotham Book" charset="0"/>
              </a:defRPr>
            </a:lvl3pPr>
            <a:lvl4pPr marL="1200150" indent="-171450" algn="l" defTabSz="685800" rtl="0" eaLnBrk="1" fontAlgn="base" hangingPunct="1">
              <a:lnSpc>
                <a:spcPct val="90000"/>
              </a:lnSpc>
              <a:spcBef>
                <a:spcPct val="30000"/>
              </a:spcBef>
              <a:spcAft>
                <a:spcPct val="0"/>
              </a:spcAft>
              <a:buFont typeface="Arial" charset="0"/>
              <a:buChar char="•"/>
              <a:defRPr sz="1400" b="0" i="0" kern="1200">
                <a:solidFill>
                  <a:schemeClr val="tx2"/>
                </a:solidFill>
                <a:latin typeface="Source Sans Pro" panose="020B0503030403020204" pitchFamily="34" charset="0"/>
                <a:ea typeface="Source Sans Pro" panose="020B0503030403020204" pitchFamily="34" charset="0"/>
                <a:cs typeface="Gotham Book" charset="0"/>
              </a:defRPr>
            </a:lvl4pPr>
            <a:lvl5pPr marL="1543050" indent="-171450" algn="l" defTabSz="685800" rtl="0" eaLnBrk="1" fontAlgn="base" hangingPunct="1">
              <a:lnSpc>
                <a:spcPct val="90000"/>
              </a:lnSpc>
              <a:spcBef>
                <a:spcPct val="30000"/>
              </a:spcBef>
              <a:spcAft>
                <a:spcPct val="0"/>
              </a:spcAft>
              <a:buFont typeface="Arial" charset="0"/>
              <a:buChar char="•"/>
              <a:defRPr sz="1400" b="0" i="0" kern="1200">
                <a:solidFill>
                  <a:schemeClr val="tx2"/>
                </a:solidFill>
                <a:latin typeface="Source Sans Pro" panose="020B0503030403020204" pitchFamily="34" charset="0"/>
                <a:ea typeface="Source Sans Pro" panose="020B0503030403020204" pitchFamily="34" charset="0"/>
                <a:cs typeface="Gotham Book" charset="0"/>
              </a:defRPr>
            </a:lvl5pPr>
            <a:lvl6pPr marL="18859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9pPr>
          </a:lstStyle>
          <a:p>
            <a:pPr>
              <a:spcAft>
                <a:spcPts val="1200"/>
              </a:spcAft>
            </a:pPr>
            <a:r>
              <a:rPr lang="en-US" sz="4800" dirty="0">
                <a:solidFill>
                  <a:srgbClr val="37424A"/>
                </a:solidFill>
              </a:rPr>
              <a:t>Thank you! </a:t>
            </a:r>
          </a:p>
          <a:p>
            <a:r>
              <a:rPr lang="en-US" sz="3600" dirty="0" err="1">
                <a:solidFill>
                  <a:srgbClr val="FF681B"/>
                </a:solidFill>
              </a:rPr>
              <a:t>threathunting.org</a:t>
            </a:r>
            <a:r>
              <a:rPr lang="en-US" sz="3600" dirty="0">
                <a:solidFill>
                  <a:srgbClr val="FF681B"/>
                </a:solidFill>
              </a:rPr>
              <a:t> </a:t>
            </a:r>
          </a:p>
          <a:p>
            <a:r>
              <a:rPr lang="en-US" sz="3600" dirty="0">
                <a:solidFill>
                  <a:srgbClr val="37424A"/>
                </a:solidFill>
              </a:rPr>
              <a:t>For hunting </a:t>
            </a:r>
            <a:r>
              <a:rPr lang="en-US" sz="3600" dirty="0" err="1">
                <a:solidFill>
                  <a:srgbClr val="37424A"/>
                </a:solidFill>
              </a:rPr>
              <a:t>eCourses</a:t>
            </a:r>
            <a:r>
              <a:rPr lang="en-US" sz="3600" dirty="0">
                <a:solidFill>
                  <a:srgbClr val="37424A"/>
                </a:solidFill>
              </a:rPr>
              <a:t>, papers and other resources</a:t>
            </a:r>
          </a:p>
          <a:p>
            <a:r>
              <a:rPr lang="en-US" sz="3600" dirty="0">
                <a:solidFill>
                  <a:srgbClr val="37424A"/>
                </a:solidFill>
              </a:rPr>
              <a:t>&amp;</a:t>
            </a:r>
          </a:p>
          <a:p>
            <a:r>
              <a:rPr lang="en-US" sz="3600" dirty="0" err="1">
                <a:solidFill>
                  <a:srgbClr val="FF681B"/>
                </a:solidFill>
              </a:rPr>
              <a:t>threathunting.net</a:t>
            </a:r>
            <a:endParaRPr lang="en-US" sz="3600" dirty="0">
              <a:solidFill>
                <a:srgbClr val="FF681B"/>
              </a:solidFill>
            </a:endParaRPr>
          </a:p>
          <a:p>
            <a:r>
              <a:rPr lang="en-US" sz="3600" dirty="0">
                <a:solidFill>
                  <a:schemeClr val="tx1"/>
                </a:solidFill>
              </a:rPr>
              <a:t>For a repository of hunting techniques</a:t>
            </a:r>
            <a:endParaRPr lang="en-US" sz="3600" dirty="0"/>
          </a:p>
        </p:txBody>
      </p:sp>
    </p:spTree>
    <p:extLst>
      <p:ext uri="{BB962C8B-B14F-4D97-AF65-F5344CB8AC3E}">
        <p14:creationId xmlns:p14="http://schemas.microsoft.com/office/powerpoint/2010/main" val="2287256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331" y="2844469"/>
            <a:ext cx="780288" cy="7802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471" y="5159495"/>
            <a:ext cx="780288" cy="7802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471" y="1051279"/>
            <a:ext cx="780288" cy="780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6098" y="2844470"/>
            <a:ext cx="1170940" cy="1170940"/>
          </a:xfrm>
          <a:prstGeom prst="rect">
            <a:avLst/>
          </a:prstGeom>
        </p:spPr>
      </p:pic>
      <p:cxnSp>
        <p:nvCxnSpPr>
          <p:cNvPr id="15" name="Straight Connector 14"/>
          <p:cNvCxnSpPr>
            <a:stCxn id="7" idx="3"/>
            <a:endCxn id="8" idx="1"/>
          </p:cNvCxnSpPr>
          <p:nvPr/>
        </p:nvCxnSpPr>
        <p:spPr>
          <a:xfrm>
            <a:off x="6008759" y="1441423"/>
            <a:ext cx="4467340" cy="1988517"/>
          </a:xfrm>
          <a:prstGeom prst="line">
            <a:avLst/>
          </a:prstGeom>
          <a:effectLst/>
        </p:spPr>
        <p:style>
          <a:lnRef idx="2">
            <a:schemeClr val="accent4"/>
          </a:lnRef>
          <a:fillRef idx="0">
            <a:schemeClr val="accent4"/>
          </a:fillRef>
          <a:effectRef idx="1">
            <a:schemeClr val="accent4"/>
          </a:effectRef>
          <a:fontRef idx="minor">
            <a:schemeClr val="tx1"/>
          </a:fontRef>
        </p:style>
      </p:cxnSp>
      <p:cxnSp>
        <p:nvCxnSpPr>
          <p:cNvPr id="17" name="Straight Connector 16"/>
          <p:cNvCxnSpPr>
            <a:stCxn id="6" idx="3"/>
            <a:endCxn id="21" idx="1"/>
          </p:cNvCxnSpPr>
          <p:nvPr/>
        </p:nvCxnSpPr>
        <p:spPr>
          <a:xfrm flipV="1">
            <a:off x="6008759" y="3324893"/>
            <a:ext cx="2819140" cy="222474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7899" y="2338018"/>
            <a:ext cx="984304" cy="1973751"/>
          </a:xfrm>
          <a:prstGeom prst="rect">
            <a:avLst/>
          </a:prstGeom>
        </p:spPr>
      </p:pic>
      <p:cxnSp>
        <p:nvCxnSpPr>
          <p:cNvPr id="23" name="Straight Connector 22"/>
          <p:cNvCxnSpPr>
            <a:stCxn id="5" idx="2"/>
            <a:endCxn id="6" idx="1"/>
          </p:cNvCxnSpPr>
          <p:nvPr/>
        </p:nvCxnSpPr>
        <p:spPr>
          <a:xfrm>
            <a:off x="2005475" y="3624757"/>
            <a:ext cx="3222996" cy="1924883"/>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25" name="Straight Connector 24"/>
          <p:cNvCxnSpPr>
            <a:stCxn id="5" idx="0"/>
            <a:endCxn id="7" idx="1"/>
          </p:cNvCxnSpPr>
          <p:nvPr/>
        </p:nvCxnSpPr>
        <p:spPr>
          <a:xfrm flipV="1">
            <a:off x="2005475" y="1441423"/>
            <a:ext cx="3222996" cy="1403047"/>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28" name="Straight Connector 27"/>
          <p:cNvCxnSpPr>
            <a:stCxn id="5" idx="3"/>
            <a:endCxn id="21" idx="1"/>
          </p:cNvCxnSpPr>
          <p:nvPr/>
        </p:nvCxnSpPr>
        <p:spPr>
          <a:xfrm>
            <a:off x="2395619" y="3234614"/>
            <a:ext cx="6432280" cy="9027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07658" y="2839960"/>
            <a:ext cx="1149927" cy="830997"/>
          </a:xfrm>
          <a:prstGeom prst="rect">
            <a:avLst/>
          </a:prstGeom>
          <a:noFill/>
        </p:spPr>
        <p:txBody>
          <a:bodyPr wrap="square" lIns="91438" tIns="45719" rIns="91438" bIns="45719" rtlCol="0">
            <a:spAutoFit/>
          </a:bodyPr>
          <a:lstStyle/>
          <a:p>
            <a:r>
              <a:rPr lang="en-US" sz="1600" dirty="0">
                <a:ln w="0"/>
                <a:effectLst>
                  <a:outerShdw blurRad="38100" dist="19050" dir="2700000" algn="tl" rotWithShape="0">
                    <a:schemeClr val="dk1">
                      <a:alpha val="40000"/>
                    </a:schemeClr>
                  </a:outerShdw>
                </a:effectLst>
                <a:latin typeface="Roboto" charset="0"/>
                <a:ea typeface="Roboto" charset="0"/>
                <a:cs typeface="Roboto" charset="0"/>
              </a:rPr>
              <a:t>Patient 0: original Infection</a:t>
            </a:r>
          </a:p>
        </p:txBody>
      </p:sp>
      <p:sp>
        <p:nvSpPr>
          <p:cNvPr id="43" name="TextBox 42"/>
          <p:cNvSpPr txBox="1"/>
          <p:nvPr/>
        </p:nvSpPr>
        <p:spPr>
          <a:xfrm>
            <a:off x="2252815" y="4637660"/>
            <a:ext cx="1290109" cy="830997"/>
          </a:xfrm>
          <a:prstGeom prst="rect">
            <a:avLst/>
          </a:prstGeom>
          <a:noFill/>
        </p:spPr>
        <p:txBody>
          <a:bodyPr wrap="square" lIns="91438" tIns="45719" rIns="91438" bIns="45719" rtlCol="0">
            <a:spAutoFit/>
          </a:bodyPr>
          <a:lstStyle/>
          <a:p>
            <a:r>
              <a:rPr lang="en-US" sz="1600" dirty="0">
                <a:ln w="0"/>
                <a:effectLst>
                  <a:outerShdw blurRad="38100" dist="19050" dir="2700000" algn="tl" rotWithShape="0">
                    <a:schemeClr val="dk1">
                      <a:alpha val="40000"/>
                    </a:schemeClr>
                  </a:outerShdw>
                </a:effectLst>
                <a:latin typeface="Roboto" charset="0"/>
                <a:ea typeface="Roboto" charset="0"/>
                <a:cs typeface="Roboto" charset="0"/>
              </a:rPr>
              <a:t>Successful Lateral Movement</a:t>
            </a:r>
          </a:p>
        </p:txBody>
      </p:sp>
      <p:sp>
        <p:nvSpPr>
          <p:cNvPr id="44" name="TextBox 43"/>
          <p:cNvSpPr txBox="1"/>
          <p:nvPr/>
        </p:nvSpPr>
        <p:spPr>
          <a:xfrm>
            <a:off x="7537788" y="4503945"/>
            <a:ext cx="2084109" cy="1077219"/>
          </a:xfrm>
          <a:prstGeom prst="rect">
            <a:avLst/>
          </a:prstGeom>
          <a:noFill/>
        </p:spPr>
        <p:txBody>
          <a:bodyPr wrap="square" lIns="91438" tIns="45719" rIns="91438" bIns="45719" rtlCol="0">
            <a:spAutoFit/>
          </a:bodyPr>
          <a:lstStyle/>
          <a:p>
            <a:r>
              <a:rPr lang="en-US" sz="1600" dirty="0">
                <a:ln w="0"/>
                <a:effectLst>
                  <a:outerShdw blurRad="38100" dist="19050" dir="2700000" algn="tl" rotWithShape="0">
                    <a:schemeClr val="dk1">
                      <a:alpha val="40000"/>
                    </a:schemeClr>
                  </a:outerShdw>
                </a:effectLst>
                <a:latin typeface="Roboto" charset="0"/>
                <a:ea typeface="Roboto" charset="0"/>
                <a:cs typeface="Roboto" charset="0"/>
              </a:rPr>
              <a:t>Failed Data access from compromised host after lateral movement</a:t>
            </a:r>
          </a:p>
        </p:txBody>
      </p:sp>
      <p:sp>
        <p:nvSpPr>
          <p:cNvPr id="45" name="TextBox 44"/>
          <p:cNvSpPr txBox="1"/>
          <p:nvPr/>
        </p:nvSpPr>
        <p:spPr>
          <a:xfrm>
            <a:off x="4731142" y="3496918"/>
            <a:ext cx="2084109" cy="584775"/>
          </a:xfrm>
          <a:prstGeom prst="rect">
            <a:avLst/>
          </a:prstGeom>
          <a:noFill/>
        </p:spPr>
        <p:txBody>
          <a:bodyPr wrap="square" lIns="91438" tIns="45719" rIns="91438" bIns="45719" rtlCol="0">
            <a:spAutoFit/>
          </a:bodyPr>
          <a:lstStyle/>
          <a:p>
            <a:r>
              <a:rPr lang="en-US" sz="1600" dirty="0">
                <a:ln w="0"/>
                <a:effectLst>
                  <a:outerShdw blurRad="38100" dist="19050" dir="2700000" algn="tl" rotWithShape="0">
                    <a:schemeClr val="dk1">
                      <a:alpha val="40000"/>
                    </a:schemeClr>
                  </a:outerShdw>
                </a:effectLst>
                <a:latin typeface="Roboto" charset="0"/>
                <a:ea typeface="Roboto" charset="0"/>
                <a:cs typeface="Roboto" charset="0"/>
              </a:rPr>
              <a:t>Failed Data access from Patient 0</a:t>
            </a:r>
          </a:p>
        </p:txBody>
      </p:sp>
      <p:sp>
        <p:nvSpPr>
          <p:cNvPr id="46" name="TextBox 45"/>
          <p:cNvSpPr txBox="1"/>
          <p:nvPr/>
        </p:nvSpPr>
        <p:spPr>
          <a:xfrm>
            <a:off x="2276103" y="1312068"/>
            <a:ext cx="1531284" cy="830997"/>
          </a:xfrm>
          <a:prstGeom prst="rect">
            <a:avLst/>
          </a:prstGeom>
          <a:noFill/>
        </p:spPr>
        <p:txBody>
          <a:bodyPr wrap="square" lIns="91438" tIns="45719" rIns="91438" bIns="45719" rtlCol="0">
            <a:spAutoFit/>
          </a:bodyPr>
          <a:lstStyle/>
          <a:p>
            <a:r>
              <a:rPr lang="en-US" sz="1600" dirty="0">
                <a:ln w="0"/>
                <a:effectLst>
                  <a:outerShdw blurRad="38100" dist="19050" dir="2700000" algn="tl" rotWithShape="0">
                    <a:schemeClr val="dk1">
                      <a:alpha val="40000"/>
                    </a:schemeClr>
                  </a:outerShdw>
                </a:effectLst>
                <a:latin typeface="Roboto" charset="0"/>
                <a:ea typeface="Roboto" charset="0"/>
                <a:cs typeface="Roboto" charset="0"/>
              </a:rPr>
              <a:t>Successful Lateral Movement</a:t>
            </a:r>
          </a:p>
        </p:txBody>
      </p:sp>
      <p:sp>
        <p:nvSpPr>
          <p:cNvPr id="47" name="TextBox 46"/>
          <p:cNvSpPr txBox="1"/>
          <p:nvPr/>
        </p:nvSpPr>
        <p:spPr>
          <a:xfrm>
            <a:off x="7537788" y="1132812"/>
            <a:ext cx="2574400" cy="830997"/>
          </a:xfrm>
          <a:prstGeom prst="rect">
            <a:avLst/>
          </a:prstGeom>
          <a:noFill/>
        </p:spPr>
        <p:txBody>
          <a:bodyPr wrap="square" lIns="91438" tIns="45719" rIns="91438" bIns="45719" rtlCol="0">
            <a:spAutoFit/>
          </a:bodyPr>
          <a:lstStyle/>
          <a:p>
            <a:r>
              <a:rPr lang="en-US" sz="1600">
                <a:ln w="0"/>
                <a:effectLst>
                  <a:outerShdw blurRad="38100" dist="19050" dir="2700000" algn="tl" rotWithShape="0">
                    <a:schemeClr val="dk1">
                      <a:alpha val="40000"/>
                    </a:schemeClr>
                  </a:outerShdw>
                </a:effectLst>
                <a:latin typeface="Roboto" charset="0"/>
                <a:ea typeface="Roboto" charset="0"/>
                <a:cs typeface="Roboto" charset="0"/>
              </a:rPr>
              <a:t>Successful Data </a:t>
            </a:r>
            <a:r>
              <a:rPr lang="en-US" sz="1600" dirty="0">
                <a:ln w="0"/>
                <a:effectLst>
                  <a:outerShdw blurRad="38100" dist="19050" dir="2700000" algn="tl" rotWithShape="0">
                    <a:schemeClr val="dk1">
                      <a:alpha val="40000"/>
                    </a:schemeClr>
                  </a:outerShdw>
                </a:effectLst>
                <a:latin typeface="Roboto" charset="0"/>
                <a:ea typeface="Roboto" charset="0"/>
                <a:cs typeface="Roboto" charset="0"/>
              </a:rPr>
              <a:t>access from compromised host after lateral movement</a:t>
            </a:r>
          </a:p>
        </p:txBody>
      </p:sp>
      <p:sp>
        <p:nvSpPr>
          <p:cNvPr id="48" name="TextBox 47"/>
          <p:cNvSpPr txBox="1"/>
          <p:nvPr/>
        </p:nvSpPr>
        <p:spPr>
          <a:xfrm>
            <a:off x="10356928" y="3898656"/>
            <a:ext cx="1298872" cy="1077219"/>
          </a:xfrm>
          <a:prstGeom prst="rect">
            <a:avLst/>
          </a:prstGeom>
          <a:noFill/>
        </p:spPr>
        <p:txBody>
          <a:bodyPr wrap="square" lIns="91438" tIns="45719" rIns="91438" bIns="45719" rtlCol="0">
            <a:spAutoFit/>
          </a:bodyPr>
          <a:lstStyle/>
          <a:p>
            <a:r>
              <a:rPr lang="en-US" sz="1600" dirty="0">
                <a:ln w="0"/>
                <a:effectLst>
                  <a:outerShdw blurRad="38100" dist="19050" dir="2700000" algn="tl" rotWithShape="0">
                    <a:schemeClr val="dk1">
                      <a:alpha val="40000"/>
                    </a:schemeClr>
                  </a:outerShdw>
                </a:effectLst>
                <a:latin typeface="Roboto" charset="0"/>
                <a:ea typeface="Roboto" charset="0"/>
                <a:cs typeface="Roboto" charset="0"/>
              </a:rPr>
              <a:t>Company’s Customer Financial Records</a:t>
            </a:r>
          </a:p>
        </p:txBody>
      </p:sp>
      <p:pic>
        <p:nvPicPr>
          <p:cNvPr id="22" name="Shape 98"/>
          <p:cNvPicPr preferRelativeResize="0"/>
          <p:nvPr/>
        </p:nvPicPr>
        <p:blipFill rotWithShape="1">
          <a:blip r:embed="rId6">
            <a:alphaModFix/>
          </a:blip>
          <a:srcRect/>
          <a:stretch/>
        </p:blipFill>
        <p:spPr>
          <a:xfrm>
            <a:off x="1225187" y="2504451"/>
            <a:ext cx="2379600" cy="1751700"/>
          </a:xfrm>
          <a:prstGeom prst="rect">
            <a:avLst/>
          </a:prstGeom>
          <a:noFill/>
          <a:ln>
            <a:noFill/>
          </a:ln>
        </p:spPr>
      </p:pic>
      <p:pic>
        <p:nvPicPr>
          <p:cNvPr id="27" name="Shape 98"/>
          <p:cNvPicPr preferRelativeResize="0"/>
          <p:nvPr/>
        </p:nvPicPr>
        <p:blipFill rotWithShape="1">
          <a:blip r:embed="rId6">
            <a:alphaModFix/>
          </a:blip>
          <a:srcRect/>
          <a:stretch/>
        </p:blipFill>
        <p:spPr>
          <a:xfrm>
            <a:off x="9756597" y="2449043"/>
            <a:ext cx="2379600" cy="1751700"/>
          </a:xfrm>
          <a:prstGeom prst="rect">
            <a:avLst/>
          </a:prstGeom>
          <a:noFill/>
          <a:ln>
            <a:noFill/>
          </a:ln>
        </p:spPr>
      </p:pic>
      <p:pic>
        <p:nvPicPr>
          <p:cNvPr id="2" name="Picture 1"/>
          <p:cNvPicPr>
            <a:picLocks noChangeAspect="1"/>
          </p:cNvPicPr>
          <p:nvPr/>
        </p:nvPicPr>
        <p:blipFill>
          <a:blip r:embed="rId7"/>
          <a:stretch>
            <a:fillRect/>
          </a:stretch>
        </p:blipFill>
        <p:spPr>
          <a:xfrm>
            <a:off x="6803655" y="772722"/>
            <a:ext cx="3518946" cy="1843811"/>
          </a:xfrm>
          <a:prstGeom prst="rect">
            <a:avLst/>
          </a:prstGeom>
        </p:spPr>
      </p:pic>
      <p:pic>
        <p:nvPicPr>
          <p:cNvPr id="3" name="Picture 2"/>
          <p:cNvPicPr>
            <a:picLocks noChangeAspect="1"/>
          </p:cNvPicPr>
          <p:nvPr/>
        </p:nvPicPr>
        <p:blipFill>
          <a:blip r:embed="rId8"/>
          <a:stretch>
            <a:fillRect/>
          </a:stretch>
        </p:blipFill>
        <p:spPr>
          <a:xfrm>
            <a:off x="7694306" y="3781055"/>
            <a:ext cx="2814676" cy="2842590"/>
          </a:xfrm>
          <a:prstGeom prst="rect">
            <a:avLst/>
          </a:prstGeom>
        </p:spPr>
      </p:pic>
      <p:sp>
        <p:nvSpPr>
          <p:cNvPr id="10" name="Title 9">
            <a:extLst>
              <a:ext uri="{FF2B5EF4-FFF2-40B4-BE49-F238E27FC236}">
                <a16:creationId xmlns="" xmlns:a16="http://schemas.microsoft.com/office/drawing/2014/main" id="{708F4A1E-4F1A-4C89-BD2C-CBD43E9FF166}"/>
              </a:ext>
            </a:extLst>
          </p:cNvPr>
          <p:cNvSpPr>
            <a:spLocks noGrp="1"/>
          </p:cNvSpPr>
          <p:nvPr>
            <p:ph type="title"/>
          </p:nvPr>
        </p:nvSpPr>
        <p:spPr/>
        <p:txBody>
          <a:bodyPr/>
          <a:lstStyle/>
          <a:p>
            <a:r>
              <a:rPr lang="en-US" dirty="0"/>
              <a:t>What Is Lateral Movement?</a:t>
            </a:r>
            <a:br>
              <a:rPr lang="en-US" dirty="0"/>
            </a:br>
            <a:endParaRPr lang="en-US" dirty="0"/>
          </a:p>
        </p:txBody>
      </p:sp>
    </p:spTree>
    <p:extLst>
      <p:ext uri="{BB962C8B-B14F-4D97-AF65-F5344CB8AC3E}">
        <p14:creationId xmlns:p14="http://schemas.microsoft.com/office/powerpoint/2010/main" val="186229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4.79167E-6 2.22222E-6 L 0.52839 0.01412 C 0.52748 0.01412 0.03789 -0.05717 -0.0056 2.22222E-6 C -0.04922 0.05718 0.17748 0.35417 0.26706 0.35741 C 0.35664 0.36088 0.53086 0.0213 0.53177 0.02014 C 0.53281 0.01921 0.36367 0.3544 0.27279 0.35139 C 0.1819 0.34838 -0.01146 0.10579 -0.01354 0.00209 C -0.01562 -0.10162 0.14531 -0.27569 0.26029 -0.2706 C 0.37513 -0.26551 0.67617 0.03241 0.67617 0.03241 " pathEditMode="relative" ptsTypes="AAAAAAAAA">
                                      <p:cBhvr>
                                        <p:cTn id="9" dur="20000" fill="hold"/>
                                        <p:tgtEl>
                                          <p:spTgt spid="22"/>
                                        </p:tgtEl>
                                        <p:attrNameLst>
                                          <p:attrName>ppt_x</p:attrName>
                                          <p:attrName>ppt_y</p:attrName>
                                        </p:attrNameLst>
                                      </p:cBhvr>
                                    </p:animMotion>
                                  </p:childTnLst>
                                </p:cTn>
                              </p:par>
                            </p:childTnLst>
                          </p:cTn>
                        </p:par>
                        <p:par>
                          <p:cTn id="10" fill="hold">
                            <p:stCondLst>
                              <p:cond delay="20000"/>
                            </p:stCondLst>
                            <p:childTnLst>
                              <p:par>
                                <p:cTn id="11" presetID="1" presetClass="exit" presetSubtype="0" fill="hold"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par>
                          <p:cTn id="13" fill="hold">
                            <p:stCondLst>
                              <p:cond delay="20000"/>
                            </p:stCondLst>
                            <p:childTnLst>
                              <p:par>
                                <p:cTn id="14" presetID="1"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par>
                          <p:cTn id="16" fill="hold">
                            <p:stCondLst>
                              <p:cond delay="20000"/>
                            </p:stCondLst>
                            <p:childTnLst>
                              <p:par>
                                <p:cTn id="17" presetID="8" presetClass="emph" presetSubtype="0" repeatCount="3000" fill="remove" nodeType="afterEffect">
                                  <p:stCondLst>
                                    <p:cond delay="0"/>
                                  </p:stCondLst>
                                  <p:childTnLst>
                                    <p:animRot by="21600000">
                                      <p:cBhvr>
                                        <p:cTn id="18" dur="2000" fill="hold"/>
                                        <p:tgtEl>
                                          <p:spTgt spid="27"/>
                                        </p:tgtEl>
                                        <p:attrNameLst>
                                          <p:attrName>r</p:attrName>
                                        </p:attrNameLst>
                                      </p:cBhvr>
                                    </p:animRot>
                                  </p:childTnLst>
                                </p:cTn>
                              </p:par>
                            </p:childTnLst>
                          </p:cTn>
                        </p:par>
                        <p:par>
                          <p:cTn id="19" fill="hold">
                            <p:stCondLst>
                              <p:cond delay="26000"/>
                            </p:stCondLst>
                            <p:childTnLst>
                              <p:par>
                                <p:cTn id="20" presetID="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9264507" y="1353313"/>
            <a:ext cx="2160000" cy="4369655"/>
          </a:xfrm>
          <a:prstGeom prst="rect">
            <a:avLst/>
          </a:prstGeom>
          <a:solidFill>
            <a:srgbClr val="FAE6D8"/>
          </a:solidFill>
          <a:ln>
            <a:noFill/>
          </a:ln>
          <a:effectLst/>
        </p:spPr>
        <p:style>
          <a:lnRef idx="1">
            <a:schemeClr val="accent1"/>
          </a:lnRef>
          <a:fillRef idx="3">
            <a:schemeClr val="accent1"/>
          </a:fillRef>
          <a:effectRef idx="2">
            <a:schemeClr val="accent1"/>
          </a:effectRef>
          <a:fontRef idx="minor">
            <a:schemeClr val="lt1"/>
          </a:fontRef>
        </p:style>
        <p:txBody>
          <a:bodyPr lIns="503986" tIns="143996" rIns="89998" bIns="89998" rtlCol="0" anchor="t"/>
          <a:lstStyle/>
          <a:p>
            <a:r>
              <a:rPr lang="en-US" sz="1500" b="1" dirty="0">
                <a:solidFill>
                  <a:schemeClr val="tx1"/>
                </a:solidFill>
                <a:latin typeface="Roboto" charset="0"/>
                <a:ea typeface="Roboto" charset="0"/>
                <a:cs typeface="Roboto" charset="0"/>
              </a:rPr>
              <a:t>Login to new system</a:t>
            </a:r>
          </a:p>
          <a:p>
            <a:endParaRPr lang="en-US" sz="1500" b="1" dirty="0">
              <a:solidFill>
                <a:schemeClr val="tx1"/>
              </a:solidFill>
              <a:latin typeface="Roboto" charset="0"/>
              <a:ea typeface="Roboto" charset="0"/>
              <a:cs typeface="Roboto" charset="0"/>
            </a:endParaRPr>
          </a:p>
          <a:p>
            <a:pPr marL="285744" indent="-285744">
              <a:buFont typeface="Arial" charset="0"/>
              <a:buChar char="•"/>
            </a:pPr>
            <a:r>
              <a:rPr lang="en-US" sz="1100" dirty="0" err="1">
                <a:solidFill>
                  <a:schemeClr val="tx1"/>
                </a:solidFill>
                <a:latin typeface="Roboto" charset="0"/>
                <a:ea typeface="Roboto" charset="0"/>
                <a:cs typeface="Roboto" charset="0"/>
              </a:rPr>
              <a:t>psexec</a:t>
            </a:r>
            <a:r>
              <a:rPr lang="en-US" sz="1100" dirty="0">
                <a:solidFill>
                  <a:schemeClr val="tx1"/>
                </a:solidFill>
                <a:latin typeface="Roboto" charset="0"/>
                <a:ea typeface="Roboto" charset="0"/>
                <a:cs typeface="Roboto" charset="0"/>
              </a:rPr>
              <a:t> - shell </a:t>
            </a:r>
          </a:p>
          <a:p>
            <a:pPr marL="285744" indent="-285744">
              <a:buFont typeface="Arial" charset="0"/>
              <a:buChar char="•"/>
            </a:pPr>
            <a:r>
              <a:rPr lang="en-US" sz="1100" dirty="0">
                <a:solidFill>
                  <a:schemeClr val="tx1"/>
                </a:solidFill>
                <a:latin typeface="Roboto" charset="0"/>
                <a:ea typeface="Roboto" charset="0"/>
                <a:cs typeface="Roboto" charset="0"/>
              </a:rPr>
              <a:t>RDP </a:t>
            </a:r>
            <a:r>
              <a:rPr lang="mr-IN" sz="1100" dirty="0">
                <a:solidFill>
                  <a:schemeClr val="tx1"/>
                </a:solidFill>
                <a:latin typeface="Roboto" charset="0"/>
                <a:ea typeface="Roboto" charset="0"/>
                <a:cs typeface="Roboto" charset="0"/>
              </a:rPr>
              <a:t>–</a:t>
            </a:r>
            <a:r>
              <a:rPr lang="en-US" sz="1100" dirty="0">
                <a:solidFill>
                  <a:schemeClr val="tx1"/>
                </a:solidFill>
                <a:latin typeface="Roboto" charset="0"/>
                <a:ea typeface="Roboto" charset="0"/>
                <a:cs typeface="Roboto" charset="0"/>
              </a:rPr>
              <a:t> GUI</a:t>
            </a:r>
          </a:p>
          <a:p>
            <a:pPr marL="285744" indent="-285744">
              <a:buFont typeface="Arial" charset="0"/>
              <a:buChar char="•"/>
            </a:pPr>
            <a:r>
              <a:rPr lang="en-US" sz="1100" dirty="0">
                <a:solidFill>
                  <a:schemeClr val="tx1"/>
                </a:solidFill>
                <a:latin typeface="Roboto" charset="0"/>
                <a:ea typeface="Roboto" charset="0"/>
                <a:cs typeface="Roboto" charset="0"/>
              </a:rPr>
              <a:t>Profit</a:t>
            </a:r>
            <a:endParaRPr lang="en-US" sz="1100" b="1" dirty="0">
              <a:solidFill>
                <a:schemeClr val="tx1"/>
              </a:solidFill>
              <a:latin typeface="Roboto" charset="0"/>
              <a:ea typeface="Roboto" charset="0"/>
              <a:cs typeface="Roboto" charset="0"/>
            </a:endParaRPr>
          </a:p>
          <a:p>
            <a:endParaRPr lang="en-US" sz="1500" b="1" dirty="0">
              <a:solidFill>
                <a:schemeClr val="tx1"/>
              </a:solidFill>
              <a:latin typeface="Roboto" charset="0"/>
              <a:ea typeface="Roboto" charset="0"/>
              <a:cs typeface="Roboto" charset="0"/>
            </a:endParaRPr>
          </a:p>
          <a:p>
            <a:endParaRPr lang="en-US" sz="1500" b="1" dirty="0">
              <a:solidFill>
                <a:schemeClr val="tx1"/>
              </a:solidFill>
              <a:latin typeface="Roboto" charset="0"/>
              <a:ea typeface="Roboto" charset="0"/>
              <a:cs typeface="Roboto" charset="0"/>
            </a:endParaRPr>
          </a:p>
        </p:txBody>
      </p:sp>
      <p:sp>
        <p:nvSpPr>
          <p:cNvPr id="42" name="Rectangle 41"/>
          <p:cNvSpPr/>
          <p:nvPr/>
        </p:nvSpPr>
        <p:spPr>
          <a:xfrm rot="16200000">
            <a:off x="7271403" y="3346420"/>
            <a:ext cx="4358639" cy="37242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sz="1600" dirty="0">
                <a:solidFill>
                  <a:schemeClr val="bg1"/>
                </a:solidFill>
                <a:latin typeface="Roboto" charset="0"/>
                <a:ea typeface="Roboto" charset="0"/>
                <a:cs typeface="Roboto" charset="0"/>
              </a:rPr>
              <a:t>Lateral Movement</a:t>
            </a:r>
          </a:p>
        </p:txBody>
      </p:sp>
      <p:sp>
        <p:nvSpPr>
          <p:cNvPr id="38" name="Rectangle 37"/>
          <p:cNvSpPr/>
          <p:nvPr/>
        </p:nvSpPr>
        <p:spPr>
          <a:xfrm>
            <a:off x="7107935" y="1353313"/>
            <a:ext cx="2160000" cy="4369655"/>
          </a:xfrm>
          <a:prstGeom prst="rect">
            <a:avLst/>
          </a:prstGeom>
          <a:solidFill>
            <a:srgbClr val="FAE6D8"/>
          </a:solidFill>
          <a:ln>
            <a:noFill/>
          </a:ln>
          <a:effectLst/>
        </p:spPr>
        <p:style>
          <a:lnRef idx="1">
            <a:schemeClr val="accent1"/>
          </a:lnRef>
          <a:fillRef idx="3">
            <a:schemeClr val="accent1"/>
          </a:fillRef>
          <a:effectRef idx="2">
            <a:schemeClr val="accent1"/>
          </a:effectRef>
          <a:fontRef idx="minor">
            <a:schemeClr val="lt1"/>
          </a:fontRef>
        </p:style>
        <p:txBody>
          <a:bodyPr lIns="503986" tIns="143996" rIns="89998" bIns="89998" rtlCol="0" anchor="t"/>
          <a:lstStyle/>
          <a:p>
            <a:r>
              <a:rPr lang="en-US" sz="1500" b="1" dirty="0">
                <a:solidFill>
                  <a:schemeClr val="tx1"/>
                </a:solidFill>
                <a:latin typeface="Roboto" charset="0"/>
                <a:ea typeface="Roboto" charset="0"/>
                <a:cs typeface="Roboto" charset="0"/>
              </a:rPr>
              <a:t>Tools</a:t>
            </a:r>
          </a:p>
          <a:p>
            <a:pPr marL="285744" indent="-285744">
              <a:buFont typeface="Arial" charset="0"/>
              <a:buChar char="•"/>
            </a:pPr>
            <a:r>
              <a:rPr lang="en-US" sz="1100" dirty="0" err="1">
                <a:solidFill>
                  <a:schemeClr val="tx1"/>
                </a:solidFill>
                <a:latin typeface="Roboto" charset="0"/>
                <a:ea typeface="Roboto" charset="0"/>
                <a:cs typeface="Roboto" charset="0"/>
              </a:rPr>
              <a:t>Mimikatz</a:t>
            </a:r>
            <a:endParaRPr lang="en-US" sz="1100" dirty="0">
              <a:solidFill>
                <a:schemeClr val="tx1"/>
              </a:solidFill>
              <a:latin typeface="Roboto" charset="0"/>
              <a:ea typeface="Roboto" charset="0"/>
              <a:cs typeface="Roboto" charset="0"/>
            </a:endParaRPr>
          </a:p>
          <a:p>
            <a:pPr marL="285744" indent="-285744">
              <a:buFont typeface="Arial" charset="0"/>
              <a:buChar char="•"/>
            </a:pPr>
            <a:r>
              <a:rPr lang="en-US" sz="1100" dirty="0" err="1">
                <a:solidFill>
                  <a:schemeClr val="tx1"/>
                </a:solidFill>
                <a:latin typeface="Roboto" charset="0"/>
                <a:ea typeface="Roboto" charset="0"/>
                <a:cs typeface="Roboto" charset="0"/>
              </a:rPr>
              <a:t>Pwdump</a:t>
            </a:r>
            <a:endParaRPr lang="en-US" sz="1100" dirty="0">
              <a:solidFill>
                <a:schemeClr val="tx1"/>
              </a:solidFill>
              <a:latin typeface="Roboto" charset="0"/>
              <a:ea typeface="Roboto" charset="0"/>
              <a:cs typeface="Roboto" charset="0"/>
            </a:endParaRPr>
          </a:p>
          <a:p>
            <a:pPr marL="285744" indent="-285744">
              <a:buFont typeface="Arial" charset="0"/>
              <a:buChar char="•"/>
            </a:pPr>
            <a:r>
              <a:rPr lang="en-US" sz="1100" dirty="0">
                <a:solidFill>
                  <a:schemeClr val="tx1"/>
                </a:solidFill>
                <a:latin typeface="Roboto" charset="0"/>
                <a:ea typeface="Roboto" charset="0"/>
                <a:cs typeface="Roboto" charset="0"/>
              </a:rPr>
              <a:t>Generic memory dump</a:t>
            </a:r>
          </a:p>
          <a:p>
            <a:pPr marL="285744" indent="-285744">
              <a:buFont typeface="Arial" charset="0"/>
              <a:buChar char="•"/>
            </a:pPr>
            <a:endParaRPr lang="en-US" sz="1300" dirty="0">
              <a:solidFill>
                <a:schemeClr val="tx1"/>
              </a:solidFill>
              <a:latin typeface="Roboto" charset="0"/>
              <a:ea typeface="Roboto" charset="0"/>
              <a:cs typeface="Roboto" charset="0"/>
            </a:endParaRPr>
          </a:p>
          <a:p>
            <a:r>
              <a:rPr lang="en-US" sz="1500" b="1" dirty="0">
                <a:solidFill>
                  <a:schemeClr val="tx1"/>
                </a:solidFill>
                <a:latin typeface="Roboto" charset="0"/>
                <a:ea typeface="Roboto" charset="0"/>
                <a:cs typeface="Roboto" charset="0"/>
              </a:rPr>
              <a:t>Goal</a:t>
            </a:r>
          </a:p>
          <a:p>
            <a:pPr marL="285744" indent="-285744">
              <a:buFont typeface="Arial" charset="0"/>
              <a:buChar char="•"/>
            </a:pPr>
            <a:r>
              <a:rPr lang="en-US" sz="1100" dirty="0">
                <a:solidFill>
                  <a:schemeClr val="tx1"/>
                </a:solidFill>
                <a:latin typeface="Roboto" charset="0"/>
                <a:ea typeface="Roboto" charset="0"/>
                <a:cs typeface="Roboto" charset="0"/>
              </a:rPr>
              <a:t>To gather plaintext credential</a:t>
            </a:r>
          </a:p>
          <a:p>
            <a:pPr marL="285744" indent="-285744">
              <a:buFont typeface="Arial" charset="0"/>
              <a:buChar char="•"/>
            </a:pPr>
            <a:r>
              <a:rPr lang="en-US" sz="1100" dirty="0">
                <a:solidFill>
                  <a:schemeClr val="tx1"/>
                </a:solidFill>
                <a:latin typeface="Roboto" charset="0"/>
                <a:ea typeface="Roboto" charset="0"/>
                <a:cs typeface="Roboto" charset="0"/>
              </a:rPr>
              <a:t>Password hashes </a:t>
            </a:r>
          </a:p>
          <a:p>
            <a:pPr marL="285744" indent="-285744">
              <a:buFont typeface="Arial" charset="0"/>
              <a:buChar char="•"/>
            </a:pPr>
            <a:r>
              <a:rPr lang="en-US" sz="1100" dirty="0">
                <a:solidFill>
                  <a:schemeClr val="tx1"/>
                </a:solidFill>
                <a:latin typeface="Roboto" charset="0"/>
                <a:ea typeface="Roboto" charset="0"/>
                <a:cs typeface="Roboto" charset="0"/>
              </a:rPr>
              <a:t>Elevate your privileges</a:t>
            </a:r>
            <a:endParaRPr lang="en-US" sz="1300" dirty="0">
              <a:solidFill>
                <a:schemeClr val="tx1"/>
              </a:solidFill>
              <a:latin typeface="Roboto" charset="0"/>
              <a:ea typeface="Roboto" charset="0"/>
              <a:cs typeface="Roboto" charset="0"/>
            </a:endParaRPr>
          </a:p>
        </p:txBody>
      </p:sp>
      <p:sp>
        <p:nvSpPr>
          <p:cNvPr id="39" name="Rectangle 38"/>
          <p:cNvSpPr/>
          <p:nvPr/>
        </p:nvSpPr>
        <p:spPr>
          <a:xfrm rot="16200000">
            <a:off x="5114831" y="3346420"/>
            <a:ext cx="4358639" cy="37242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sz="1600" dirty="0">
                <a:solidFill>
                  <a:schemeClr val="bg1"/>
                </a:solidFill>
                <a:latin typeface="Roboto" charset="0"/>
                <a:ea typeface="Roboto" charset="0"/>
                <a:cs typeface="Roboto" charset="0"/>
              </a:rPr>
              <a:t>Credential Theft</a:t>
            </a:r>
          </a:p>
        </p:txBody>
      </p:sp>
      <p:sp>
        <p:nvSpPr>
          <p:cNvPr id="40" name="Triangle 39"/>
          <p:cNvSpPr/>
          <p:nvPr/>
        </p:nvSpPr>
        <p:spPr>
          <a:xfrm rot="5400000">
            <a:off x="9101894" y="5157215"/>
            <a:ext cx="475487" cy="158496"/>
          </a:xfrm>
          <a:prstGeom prst="triangle">
            <a:avLst/>
          </a:prstGeom>
          <a:solidFill>
            <a:srgbClr val="FAE6D8"/>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5" name="Rectangle 34"/>
          <p:cNvSpPr/>
          <p:nvPr/>
        </p:nvSpPr>
        <p:spPr>
          <a:xfrm>
            <a:off x="4947071" y="1353313"/>
            <a:ext cx="2160000" cy="4369655"/>
          </a:xfrm>
          <a:prstGeom prst="rect">
            <a:avLst/>
          </a:prstGeom>
          <a:solidFill>
            <a:srgbClr val="FAE6D8"/>
          </a:solidFill>
          <a:ln>
            <a:noFill/>
          </a:ln>
          <a:effectLst/>
        </p:spPr>
        <p:style>
          <a:lnRef idx="1">
            <a:schemeClr val="accent1"/>
          </a:lnRef>
          <a:fillRef idx="3">
            <a:schemeClr val="accent1"/>
          </a:fillRef>
          <a:effectRef idx="2">
            <a:schemeClr val="accent1"/>
          </a:effectRef>
          <a:fontRef idx="minor">
            <a:schemeClr val="lt1"/>
          </a:fontRef>
        </p:style>
        <p:txBody>
          <a:bodyPr lIns="503986" tIns="143996" rIns="89998" bIns="89998" rtlCol="0" anchor="t"/>
          <a:lstStyle/>
          <a:p>
            <a:r>
              <a:rPr lang="en-US" sz="1500" b="1" dirty="0">
                <a:solidFill>
                  <a:schemeClr val="tx1"/>
                </a:solidFill>
                <a:latin typeface="Roboto" charset="0"/>
                <a:ea typeface="Roboto" charset="0"/>
                <a:cs typeface="Roboto" charset="0"/>
              </a:rPr>
              <a:t>Human Attacker interaction</a:t>
            </a:r>
          </a:p>
          <a:p>
            <a:endParaRPr lang="en-US" sz="900" b="1" dirty="0">
              <a:solidFill>
                <a:schemeClr val="tx1"/>
              </a:solidFill>
              <a:latin typeface="Roboto" charset="0"/>
              <a:ea typeface="Roboto" charset="0"/>
              <a:cs typeface="Roboto" charset="0"/>
            </a:endParaRPr>
          </a:p>
          <a:p>
            <a:r>
              <a:rPr lang="en-US" sz="1100" dirty="0">
                <a:solidFill>
                  <a:schemeClr val="tx1"/>
                </a:solidFill>
                <a:latin typeface="Roboto" charset="0"/>
                <a:ea typeface="Roboto" charset="0"/>
                <a:cs typeface="Roboto" charset="0"/>
              </a:rPr>
              <a:t>Examples of recon:</a:t>
            </a:r>
          </a:p>
          <a:p>
            <a:pPr marL="285744" indent="-285744">
              <a:buFont typeface="Arial" charset="0"/>
              <a:buChar char="•"/>
            </a:pPr>
            <a:r>
              <a:rPr lang="en-US" sz="1100" dirty="0" err="1">
                <a:solidFill>
                  <a:schemeClr val="tx1"/>
                </a:solidFill>
                <a:latin typeface="Roboto" charset="0"/>
                <a:ea typeface="Roboto" charset="0"/>
                <a:cs typeface="Roboto" charset="0"/>
              </a:rPr>
              <a:t>netstat</a:t>
            </a:r>
            <a:r>
              <a:rPr lang="en-US" sz="1100" dirty="0">
                <a:solidFill>
                  <a:schemeClr val="tx1"/>
                </a:solidFill>
                <a:latin typeface="Roboto" charset="0"/>
                <a:ea typeface="Roboto" charset="0"/>
                <a:cs typeface="Roboto" charset="0"/>
              </a:rPr>
              <a:t> – see active network connections</a:t>
            </a:r>
          </a:p>
          <a:p>
            <a:pPr marL="285744" indent="-285744">
              <a:buFont typeface="Arial" charset="0"/>
              <a:buChar char="•"/>
            </a:pPr>
            <a:r>
              <a:rPr lang="en-US" sz="1100" dirty="0" err="1">
                <a:solidFill>
                  <a:schemeClr val="tx1"/>
                </a:solidFill>
                <a:latin typeface="Roboto" charset="0"/>
                <a:ea typeface="Roboto" charset="0"/>
                <a:cs typeface="Roboto" charset="0"/>
              </a:rPr>
              <a:t>Nmap</a:t>
            </a:r>
            <a:r>
              <a:rPr lang="en-US" sz="1100" dirty="0">
                <a:solidFill>
                  <a:schemeClr val="tx1"/>
                </a:solidFill>
                <a:latin typeface="Roboto" charset="0"/>
                <a:ea typeface="Roboto" charset="0"/>
                <a:cs typeface="Roboto" charset="0"/>
              </a:rPr>
              <a:t> – network scanner</a:t>
            </a:r>
          </a:p>
          <a:p>
            <a:pPr marL="285744" indent="-285744">
              <a:buFont typeface="Arial" charset="0"/>
              <a:buChar char="•"/>
            </a:pPr>
            <a:r>
              <a:rPr lang="en-US" sz="1100" dirty="0">
                <a:solidFill>
                  <a:schemeClr val="tx1"/>
                </a:solidFill>
                <a:latin typeface="Roboto" charset="0"/>
                <a:ea typeface="Roboto" charset="0"/>
                <a:cs typeface="Roboto" charset="0"/>
              </a:rPr>
              <a:t>Net use – access to resources</a:t>
            </a:r>
          </a:p>
          <a:p>
            <a:pPr marL="285744" indent="-285744">
              <a:buFont typeface="Arial" charset="0"/>
              <a:buChar char="•"/>
            </a:pPr>
            <a:r>
              <a:rPr lang="en-US" sz="1100" dirty="0">
                <a:solidFill>
                  <a:schemeClr val="tx1"/>
                </a:solidFill>
                <a:latin typeface="Roboto" charset="0"/>
                <a:ea typeface="Roboto" charset="0"/>
                <a:cs typeface="Roboto" charset="0"/>
              </a:rPr>
              <a:t>Net user – manage local/domain accounts</a:t>
            </a:r>
          </a:p>
          <a:p>
            <a:pPr marL="285744" indent="-285744">
              <a:buFont typeface="Arial" charset="0"/>
              <a:buChar char="•"/>
            </a:pPr>
            <a:r>
              <a:rPr lang="en-US" sz="1100" dirty="0">
                <a:solidFill>
                  <a:schemeClr val="tx1"/>
                </a:solidFill>
                <a:latin typeface="Roboto" charset="0"/>
                <a:ea typeface="Roboto" charset="0"/>
                <a:cs typeface="Roboto" charset="0"/>
              </a:rPr>
              <a:t>Task list – what processes are running on system</a:t>
            </a:r>
            <a:endParaRPr lang="en-US" sz="1500" b="1" dirty="0">
              <a:solidFill>
                <a:schemeClr val="tx1"/>
              </a:solidFill>
              <a:latin typeface="Roboto" charset="0"/>
              <a:ea typeface="Roboto" charset="0"/>
              <a:cs typeface="Roboto" charset="0"/>
            </a:endParaRPr>
          </a:p>
        </p:txBody>
      </p:sp>
      <p:sp>
        <p:nvSpPr>
          <p:cNvPr id="36" name="Rectangle 35"/>
          <p:cNvSpPr/>
          <p:nvPr/>
        </p:nvSpPr>
        <p:spPr>
          <a:xfrm rot="16200000">
            <a:off x="2937994" y="3346420"/>
            <a:ext cx="4358639" cy="37242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sz="1600" dirty="0">
                <a:solidFill>
                  <a:schemeClr val="bg1"/>
                </a:solidFill>
                <a:latin typeface="Roboto" charset="0"/>
                <a:ea typeface="Roboto" charset="0"/>
                <a:cs typeface="Roboto" charset="0"/>
              </a:rPr>
              <a:t>Reconnaissance</a:t>
            </a:r>
          </a:p>
        </p:txBody>
      </p:sp>
      <p:sp>
        <p:nvSpPr>
          <p:cNvPr id="37" name="Triangle 36"/>
          <p:cNvSpPr/>
          <p:nvPr/>
        </p:nvSpPr>
        <p:spPr>
          <a:xfrm rot="5400000">
            <a:off x="6949442" y="5157215"/>
            <a:ext cx="475487" cy="158496"/>
          </a:xfrm>
          <a:prstGeom prst="triangle">
            <a:avLst/>
          </a:prstGeom>
          <a:solidFill>
            <a:srgbClr val="FAE6D8"/>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2" name="Rectangle 31"/>
          <p:cNvSpPr/>
          <p:nvPr/>
        </p:nvSpPr>
        <p:spPr>
          <a:xfrm>
            <a:off x="2760923" y="1353313"/>
            <a:ext cx="2160000" cy="4369655"/>
          </a:xfrm>
          <a:prstGeom prst="rect">
            <a:avLst/>
          </a:prstGeom>
          <a:solidFill>
            <a:srgbClr val="FAE6D8"/>
          </a:solidFill>
          <a:ln>
            <a:noFill/>
          </a:ln>
          <a:effectLst/>
        </p:spPr>
        <p:style>
          <a:lnRef idx="1">
            <a:schemeClr val="accent1"/>
          </a:lnRef>
          <a:fillRef idx="3">
            <a:schemeClr val="accent1"/>
          </a:fillRef>
          <a:effectRef idx="2">
            <a:schemeClr val="accent1"/>
          </a:effectRef>
          <a:fontRef idx="minor">
            <a:schemeClr val="lt1"/>
          </a:fontRef>
        </p:style>
        <p:txBody>
          <a:bodyPr lIns="503986" tIns="143996" rIns="89998" bIns="89998" rtlCol="0" anchor="t"/>
          <a:lstStyle/>
          <a:p>
            <a:r>
              <a:rPr lang="en-US" sz="1500" b="1" dirty="0">
                <a:solidFill>
                  <a:schemeClr val="tx1"/>
                </a:solidFill>
                <a:latin typeface="Roboto" charset="0"/>
                <a:ea typeface="Roboto" charset="0"/>
                <a:cs typeface="Roboto" charset="0"/>
              </a:rPr>
              <a:t>Stages</a:t>
            </a:r>
          </a:p>
          <a:p>
            <a:endParaRPr lang="en-US" sz="1500" b="1" dirty="0">
              <a:solidFill>
                <a:schemeClr val="tx1"/>
              </a:solidFill>
              <a:latin typeface="Roboto" charset="0"/>
              <a:ea typeface="Roboto" charset="0"/>
              <a:cs typeface="Roboto" charset="0"/>
            </a:endParaRPr>
          </a:p>
          <a:p>
            <a:pPr marL="285744" indent="-285744">
              <a:buFont typeface="Arial" charset="0"/>
              <a:buChar char="•"/>
            </a:pPr>
            <a:r>
              <a:rPr lang="en-US" sz="1100" dirty="0">
                <a:solidFill>
                  <a:schemeClr val="tx1"/>
                </a:solidFill>
                <a:latin typeface="Roboto" charset="0"/>
                <a:ea typeface="Roboto" charset="0"/>
                <a:cs typeface="Roboto" charset="0"/>
              </a:rPr>
              <a:t>Infected system checks in with command and control server/s </a:t>
            </a:r>
          </a:p>
          <a:p>
            <a:pPr marL="285744" indent="-285744">
              <a:buFont typeface="Arial" charset="0"/>
              <a:buChar char="•"/>
            </a:pPr>
            <a:r>
              <a:rPr lang="en-US" sz="1100" dirty="0">
                <a:solidFill>
                  <a:schemeClr val="tx1"/>
                </a:solidFill>
                <a:latin typeface="Roboto" charset="0"/>
                <a:ea typeface="Roboto" charset="0"/>
                <a:cs typeface="Roboto" charset="0"/>
              </a:rPr>
              <a:t>Human Attacker gives command to infected system to allow access </a:t>
            </a:r>
          </a:p>
          <a:p>
            <a:pPr marL="285744" indent="-285744">
              <a:buFont typeface="Arial" charset="0"/>
              <a:buChar char="•"/>
            </a:pPr>
            <a:r>
              <a:rPr lang="en-US" sz="1100" dirty="0">
                <a:solidFill>
                  <a:schemeClr val="tx1"/>
                </a:solidFill>
                <a:latin typeface="Roboto" charset="0"/>
                <a:ea typeface="Roboto" charset="0"/>
                <a:cs typeface="Roboto" charset="0"/>
              </a:rPr>
              <a:t>remote shell </a:t>
            </a:r>
          </a:p>
          <a:p>
            <a:pPr marL="285744" indent="-285744">
              <a:buFont typeface="Arial" charset="0"/>
              <a:buChar char="•"/>
            </a:pPr>
            <a:r>
              <a:rPr lang="en-US" sz="1100" dirty="0">
                <a:solidFill>
                  <a:schemeClr val="tx1"/>
                </a:solidFill>
                <a:latin typeface="Roboto" charset="0"/>
                <a:ea typeface="Roboto" charset="0"/>
                <a:cs typeface="Roboto" charset="0"/>
              </a:rPr>
              <a:t>GUI interface options </a:t>
            </a:r>
          </a:p>
          <a:p>
            <a:pPr marL="285744" indent="-285744">
              <a:buFont typeface="Arial" charset="0"/>
              <a:buChar char="•"/>
            </a:pPr>
            <a:r>
              <a:rPr lang="en-US" sz="1100" dirty="0">
                <a:solidFill>
                  <a:schemeClr val="tx1"/>
                </a:solidFill>
                <a:latin typeface="Roboto" charset="0"/>
                <a:ea typeface="Roboto" charset="0"/>
                <a:cs typeface="Roboto" charset="0"/>
              </a:rPr>
              <a:t>Human attacker starts reconnaissance</a:t>
            </a:r>
            <a:endParaRPr lang="en-US" sz="1100" b="1" dirty="0">
              <a:solidFill>
                <a:schemeClr val="tx1"/>
              </a:solidFill>
              <a:latin typeface="Roboto" charset="0"/>
              <a:ea typeface="Roboto" charset="0"/>
              <a:cs typeface="Roboto" charset="0"/>
            </a:endParaRPr>
          </a:p>
          <a:p>
            <a:endParaRPr lang="en-US" sz="1500" b="1" dirty="0">
              <a:solidFill>
                <a:schemeClr val="tx1"/>
              </a:solidFill>
              <a:latin typeface="Roboto" charset="0"/>
              <a:ea typeface="Roboto" charset="0"/>
              <a:cs typeface="Roboto" charset="0"/>
            </a:endParaRPr>
          </a:p>
          <a:p>
            <a:endParaRPr lang="en-US" sz="1500" b="1" dirty="0">
              <a:solidFill>
                <a:schemeClr val="tx1"/>
              </a:solidFill>
              <a:latin typeface="Roboto" charset="0"/>
              <a:ea typeface="Roboto" charset="0"/>
              <a:cs typeface="Roboto" charset="0"/>
            </a:endParaRPr>
          </a:p>
        </p:txBody>
      </p:sp>
      <p:sp>
        <p:nvSpPr>
          <p:cNvPr id="33" name="Rectangle 32"/>
          <p:cNvSpPr/>
          <p:nvPr/>
        </p:nvSpPr>
        <p:spPr>
          <a:xfrm rot="16200000">
            <a:off x="767818" y="3346420"/>
            <a:ext cx="4358639" cy="37242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sz="1600" dirty="0">
                <a:solidFill>
                  <a:schemeClr val="bg1"/>
                </a:solidFill>
                <a:latin typeface="Roboto" charset="0"/>
                <a:ea typeface="Roboto" charset="0"/>
                <a:cs typeface="Roboto" charset="0"/>
              </a:rPr>
              <a:t>Compromise</a:t>
            </a:r>
          </a:p>
        </p:txBody>
      </p:sp>
      <p:sp>
        <p:nvSpPr>
          <p:cNvPr id="34" name="Triangle 33"/>
          <p:cNvSpPr/>
          <p:nvPr/>
        </p:nvSpPr>
        <p:spPr>
          <a:xfrm rot="5400000">
            <a:off x="4767074" y="5157215"/>
            <a:ext cx="475487" cy="158496"/>
          </a:xfrm>
          <a:prstGeom prst="triangle">
            <a:avLst/>
          </a:prstGeom>
          <a:solidFill>
            <a:srgbClr val="FAE6D8"/>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7" name="Title 1"/>
          <p:cNvSpPr txBox="1">
            <a:spLocks/>
          </p:cNvSpPr>
          <p:nvPr/>
        </p:nvSpPr>
        <p:spPr>
          <a:xfrm>
            <a:off x="301033" y="-54602"/>
            <a:ext cx="10004983" cy="800081"/>
          </a:xfrm>
          <a:prstGeom prst="rect">
            <a:avLst/>
          </a:prstGeom>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3200" dirty="0">
                <a:latin typeface="Roboto" charset="0"/>
                <a:ea typeface="Roboto" charset="0"/>
                <a:cs typeface="Roboto" charset="0"/>
              </a:rPr>
              <a:t>Infection to Lateral Movement Process</a:t>
            </a:r>
          </a:p>
        </p:txBody>
      </p:sp>
      <p:sp>
        <p:nvSpPr>
          <p:cNvPr id="9" name="Rectangle 8"/>
          <p:cNvSpPr/>
          <p:nvPr/>
        </p:nvSpPr>
        <p:spPr>
          <a:xfrm>
            <a:off x="590747" y="1353313"/>
            <a:ext cx="2160000" cy="4369655"/>
          </a:xfrm>
          <a:prstGeom prst="rect">
            <a:avLst/>
          </a:prstGeom>
          <a:solidFill>
            <a:srgbClr val="FAE6D8"/>
          </a:solidFill>
          <a:ln>
            <a:noFill/>
          </a:ln>
          <a:effectLst/>
        </p:spPr>
        <p:style>
          <a:lnRef idx="1">
            <a:schemeClr val="accent1"/>
          </a:lnRef>
          <a:fillRef idx="3">
            <a:schemeClr val="accent1"/>
          </a:fillRef>
          <a:effectRef idx="2">
            <a:schemeClr val="accent1"/>
          </a:effectRef>
          <a:fontRef idx="minor">
            <a:schemeClr val="lt1"/>
          </a:fontRef>
        </p:style>
        <p:txBody>
          <a:bodyPr lIns="503986" tIns="143996" rIns="89998" bIns="89998" rtlCol="0" anchor="t"/>
          <a:lstStyle/>
          <a:p>
            <a:r>
              <a:rPr lang="en-US" sz="1500" b="1" dirty="0">
                <a:solidFill>
                  <a:schemeClr val="tx1"/>
                </a:solidFill>
                <a:latin typeface="Roboto" charset="0"/>
                <a:ea typeface="Roboto" charset="0"/>
                <a:cs typeface="Roboto" charset="0"/>
              </a:rPr>
              <a:t>Infection Techniques</a:t>
            </a:r>
          </a:p>
          <a:p>
            <a:endParaRPr lang="en-US" sz="1500" b="1" dirty="0">
              <a:solidFill>
                <a:schemeClr val="tx1"/>
              </a:solidFill>
              <a:latin typeface="Roboto" charset="0"/>
              <a:ea typeface="Roboto" charset="0"/>
              <a:cs typeface="Roboto" charset="0"/>
            </a:endParaRPr>
          </a:p>
          <a:p>
            <a:pPr marL="285744" indent="-285744">
              <a:buFont typeface="Arial" charset="0"/>
              <a:buChar char="•"/>
            </a:pPr>
            <a:r>
              <a:rPr lang="en-US" sz="1100" dirty="0">
                <a:solidFill>
                  <a:schemeClr val="tx1"/>
                </a:solidFill>
                <a:latin typeface="Roboto" charset="0"/>
                <a:ea typeface="Roboto" charset="0"/>
                <a:cs typeface="Roboto" charset="0"/>
              </a:rPr>
              <a:t>Phishing email</a:t>
            </a:r>
          </a:p>
          <a:p>
            <a:pPr marL="285744" indent="-285744">
              <a:buFont typeface="Arial" charset="0"/>
              <a:buChar char="•"/>
            </a:pPr>
            <a:r>
              <a:rPr lang="en-US" sz="1100" dirty="0">
                <a:solidFill>
                  <a:schemeClr val="tx1"/>
                </a:solidFill>
                <a:latin typeface="Roboto" charset="0"/>
                <a:ea typeface="Roboto" charset="0"/>
                <a:cs typeface="Roboto" charset="0"/>
              </a:rPr>
              <a:t>Drive by </a:t>
            </a:r>
          </a:p>
          <a:p>
            <a:pPr marL="285744" indent="-285744">
              <a:buFont typeface="Arial" charset="0"/>
              <a:buChar char="•"/>
            </a:pPr>
            <a:r>
              <a:rPr lang="en-US" sz="1100" dirty="0">
                <a:solidFill>
                  <a:schemeClr val="tx1"/>
                </a:solidFill>
                <a:latin typeface="Roboto" charset="0"/>
                <a:ea typeface="Roboto" charset="0"/>
                <a:cs typeface="Roboto" charset="0"/>
              </a:rPr>
              <a:t>Exploit kit</a:t>
            </a:r>
          </a:p>
          <a:p>
            <a:pPr marL="285744" indent="-285744">
              <a:buFont typeface="Arial" charset="0"/>
              <a:buChar char="•"/>
            </a:pPr>
            <a:r>
              <a:rPr lang="en-US" sz="1100" dirty="0">
                <a:solidFill>
                  <a:schemeClr val="tx1"/>
                </a:solidFill>
                <a:latin typeface="Roboto" charset="0"/>
                <a:ea typeface="Roboto" charset="0"/>
                <a:cs typeface="Roboto" charset="0"/>
              </a:rPr>
              <a:t>Flash drive</a:t>
            </a:r>
          </a:p>
          <a:p>
            <a:endParaRPr lang="en-US" sz="1500" b="1" dirty="0">
              <a:solidFill>
                <a:schemeClr val="tx1"/>
              </a:solidFill>
              <a:latin typeface="Roboto" charset="0"/>
              <a:ea typeface="Roboto" charset="0"/>
              <a:cs typeface="Roboto" charset="0"/>
            </a:endParaRPr>
          </a:p>
          <a:p>
            <a:endParaRPr lang="en-US" sz="1500" b="1" dirty="0">
              <a:solidFill>
                <a:schemeClr val="tx1"/>
              </a:solidFill>
              <a:latin typeface="Roboto" charset="0"/>
              <a:ea typeface="Roboto" charset="0"/>
              <a:cs typeface="Roboto" charset="0"/>
            </a:endParaRPr>
          </a:p>
          <a:p>
            <a:endParaRPr lang="en-US" sz="1500" b="1" dirty="0">
              <a:solidFill>
                <a:schemeClr val="tx1"/>
              </a:solidFill>
              <a:latin typeface="Roboto" charset="0"/>
              <a:ea typeface="Roboto" charset="0"/>
              <a:cs typeface="Roboto" charset="0"/>
            </a:endParaRPr>
          </a:p>
        </p:txBody>
      </p:sp>
      <p:sp>
        <p:nvSpPr>
          <p:cNvPr id="10" name="Rectangle 9"/>
          <p:cNvSpPr/>
          <p:nvPr/>
        </p:nvSpPr>
        <p:spPr>
          <a:xfrm rot="16200000">
            <a:off x="-1402358" y="3346420"/>
            <a:ext cx="4358639" cy="37242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sz="1600" dirty="0">
                <a:solidFill>
                  <a:schemeClr val="bg1"/>
                </a:solidFill>
                <a:latin typeface="Roboto" charset="0"/>
                <a:ea typeface="Roboto" charset="0"/>
                <a:cs typeface="Roboto" charset="0"/>
              </a:rPr>
              <a:t>Infection</a:t>
            </a:r>
          </a:p>
        </p:txBody>
      </p:sp>
      <p:sp>
        <p:nvSpPr>
          <p:cNvPr id="22" name="Triangle 21"/>
          <p:cNvSpPr/>
          <p:nvPr/>
        </p:nvSpPr>
        <p:spPr>
          <a:xfrm rot="5400000">
            <a:off x="2596896" y="5157213"/>
            <a:ext cx="475488" cy="158496"/>
          </a:xfrm>
          <a:prstGeom prst="triangle">
            <a:avLst/>
          </a:prstGeom>
          <a:solidFill>
            <a:srgbClr val="FAE6D8"/>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45" name="Rectangle 44"/>
          <p:cNvSpPr/>
          <p:nvPr/>
        </p:nvSpPr>
        <p:spPr>
          <a:xfrm>
            <a:off x="6029218" y="791290"/>
            <a:ext cx="3970959" cy="276999"/>
          </a:xfrm>
          <a:prstGeom prst="rect">
            <a:avLst/>
          </a:prstGeom>
        </p:spPr>
        <p:txBody>
          <a:bodyPr wrap="none" lIns="91438" tIns="45719" rIns="91438" bIns="45719">
            <a:spAutoFit/>
          </a:bodyPr>
          <a:lstStyle/>
          <a:p>
            <a:r>
              <a:rPr lang="en-US" sz="1200" dirty="0">
                <a:latin typeface="Roboto" charset="0"/>
                <a:ea typeface="Roboto" charset="0"/>
                <a:cs typeface="Roboto" charset="0"/>
              </a:rPr>
              <a:t>Rinse and Repeat for each system as needed or wanted</a:t>
            </a:r>
          </a:p>
        </p:txBody>
      </p:sp>
      <p:cxnSp>
        <p:nvCxnSpPr>
          <p:cNvPr id="47" name="Elbow Connector 46"/>
          <p:cNvCxnSpPr/>
          <p:nvPr/>
        </p:nvCxnSpPr>
        <p:spPr>
          <a:xfrm rot="5400000">
            <a:off x="8008348" y="-823296"/>
            <a:ext cx="12700" cy="4317436"/>
          </a:xfrm>
          <a:prstGeom prst="bentConnector3">
            <a:avLst>
              <a:gd name="adj1" fmla="val -4688724"/>
            </a:avLst>
          </a:prstGeom>
          <a:ln>
            <a:headEnd w="lg" len="lg"/>
            <a:tailEnd type="triangle" w="lg" len="lg"/>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stretch>
            <a:fillRect/>
          </a:stretch>
        </p:blipFill>
        <p:spPr>
          <a:xfrm>
            <a:off x="3159099" y="4488873"/>
            <a:ext cx="1758396" cy="2369127"/>
          </a:xfrm>
          <a:prstGeom prst="rect">
            <a:avLst/>
          </a:prstGeom>
        </p:spPr>
      </p:pic>
      <p:pic>
        <p:nvPicPr>
          <p:cNvPr id="3" name="Picture 2"/>
          <p:cNvPicPr>
            <a:picLocks noChangeAspect="1"/>
          </p:cNvPicPr>
          <p:nvPr/>
        </p:nvPicPr>
        <p:blipFill>
          <a:blip r:embed="rId4"/>
          <a:stretch>
            <a:fillRect/>
          </a:stretch>
        </p:blipFill>
        <p:spPr>
          <a:xfrm>
            <a:off x="979143" y="4488873"/>
            <a:ext cx="1753394" cy="2369127"/>
          </a:xfrm>
          <a:prstGeom prst="rect">
            <a:avLst/>
          </a:prstGeom>
        </p:spPr>
      </p:pic>
      <p:pic>
        <p:nvPicPr>
          <p:cNvPr id="4" name="Picture 3"/>
          <p:cNvPicPr>
            <a:picLocks noChangeAspect="1"/>
          </p:cNvPicPr>
          <p:nvPr/>
        </p:nvPicPr>
        <p:blipFill>
          <a:blip r:embed="rId5"/>
          <a:stretch>
            <a:fillRect/>
          </a:stretch>
        </p:blipFill>
        <p:spPr>
          <a:xfrm>
            <a:off x="5325767" y="4488873"/>
            <a:ext cx="1738790" cy="2369127"/>
          </a:xfrm>
          <a:prstGeom prst="rect">
            <a:avLst/>
          </a:prstGeom>
        </p:spPr>
      </p:pic>
      <p:pic>
        <p:nvPicPr>
          <p:cNvPr id="6" name="Picture 5"/>
          <p:cNvPicPr>
            <a:picLocks noChangeAspect="1"/>
          </p:cNvPicPr>
          <p:nvPr/>
        </p:nvPicPr>
        <p:blipFill>
          <a:blip r:embed="rId6"/>
          <a:stretch>
            <a:fillRect/>
          </a:stretch>
        </p:blipFill>
        <p:spPr>
          <a:xfrm>
            <a:off x="7503217" y="4488873"/>
            <a:ext cx="1730195" cy="246610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3300" y="4488873"/>
            <a:ext cx="1778244" cy="2369127"/>
          </a:xfrm>
          <a:prstGeom prst="rect">
            <a:avLst/>
          </a:prstGeom>
        </p:spPr>
      </p:pic>
    </p:spTree>
    <p:extLst>
      <p:ext uri="{BB962C8B-B14F-4D97-AF65-F5344CB8AC3E}">
        <p14:creationId xmlns:p14="http://schemas.microsoft.com/office/powerpoint/2010/main" val="80172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840" y="412920"/>
            <a:ext cx="4247148" cy="519434"/>
          </a:xfrm>
        </p:spPr>
        <p:txBody>
          <a:bodyPr>
            <a:normAutofit fontScale="90000"/>
          </a:bodyPr>
          <a:lstStyle/>
          <a:p>
            <a:r>
              <a:rPr lang="en-US" dirty="0"/>
              <a:t>Infection</a:t>
            </a:r>
            <a:r>
              <a:rPr lang="mr-IN" dirty="0"/>
              <a:t>–</a:t>
            </a:r>
            <a:r>
              <a:rPr lang="en-US" dirty="0"/>
              <a:t> Back-doored executable</a:t>
            </a:r>
            <a:br>
              <a:rPr lang="en-US" dirty="0"/>
            </a:br>
            <a:endParaRPr lang="en-US" dirty="0"/>
          </a:p>
        </p:txBody>
      </p:sp>
      <p:pic>
        <p:nvPicPr>
          <p:cNvPr id="1028" name="Picture 4" descr="https://lh6.googleusercontent.com/BWlvgjlr4pCK4gLbP0jr_xN0JSM10NkAqmvhGMiVgNN6W9pdmm1CCFr9mgV1PpwcxB4XnqdLsbjPXOD5OkNFgv0t-B053sQipTewWuSzpA3OFZ3GpXEl6NRpsKQNrdJaiyHg-WRj"/>
          <p:cNvPicPr>
            <a:picLocks noChangeAspect="1" noChangeArrowheads="1"/>
          </p:cNvPicPr>
          <p:nvPr/>
        </p:nvPicPr>
        <p:blipFill rotWithShape="1">
          <a:blip r:embed="rId3">
            <a:extLst>
              <a:ext uri="{28A0092B-C50C-407E-A947-70E740481C1C}">
                <a14:useLocalDpi xmlns:a14="http://schemas.microsoft.com/office/drawing/2010/main" val="0"/>
              </a:ext>
            </a:extLst>
          </a:blip>
          <a:srcRect r="57154"/>
          <a:stretch/>
        </p:blipFill>
        <p:spPr bwMode="auto">
          <a:xfrm>
            <a:off x="271462" y="1475024"/>
            <a:ext cx="4857750" cy="1816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XxiJ5j62a79sdkluQnKVsUC-Wyk-iA-NFvJzZXk_E1RNIaPeNHo2mRwLlEStCJmI2lmAgTnubwH5_LqFn5rgFH2RVNpxS5-gY_rwxUsTW7BLICVbIGPnHJWwFNQFJng8QkgB8H2b"/>
          <p:cNvPicPr>
            <a:picLocks noChangeAspect="1" noChangeArrowheads="1"/>
          </p:cNvPicPr>
          <p:nvPr/>
        </p:nvPicPr>
        <p:blipFill rotWithShape="1">
          <a:blip r:embed="rId4">
            <a:extLst>
              <a:ext uri="{28A0092B-C50C-407E-A947-70E740481C1C}">
                <a14:useLocalDpi xmlns:a14="http://schemas.microsoft.com/office/drawing/2010/main" val="0"/>
              </a:ext>
            </a:extLst>
          </a:blip>
          <a:srcRect r="64550"/>
          <a:stretch/>
        </p:blipFill>
        <p:spPr bwMode="auto">
          <a:xfrm>
            <a:off x="310883" y="3763339"/>
            <a:ext cx="3532454" cy="21078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4840" y="3363229"/>
            <a:ext cx="2036135" cy="400110"/>
          </a:xfrm>
          <a:prstGeom prst="rect">
            <a:avLst/>
          </a:prstGeom>
        </p:spPr>
        <p:txBody>
          <a:bodyPr wrap="none">
            <a:spAutoFit/>
          </a:bodyPr>
          <a:lstStyle/>
          <a:p>
            <a:r>
              <a:rPr lang="en-US" sz="2000" b="1" u="sng" dirty="0">
                <a:solidFill>
                  <a:srgbClr val="434343"/>
                </a:solidFill>
                <a:latin typeface="Arial" charset="0"/>
              </a:rPr>
              <a:t>Infected Binary</a:t>
            </a:r>
            <a:endParaRPr lang="en-US" b="1" u="sng" dirty="0"/>
          </a:p>
        </p:txBody>
      </p:sp>
      <p:sp>
        <p:nvSpPr>
          <p:cNvPr id="7" name="Rectangle 6"/>
          <p:cNvSpPr/>
          <p:nvPr/>
        </p:nvSpPr>
        <p:spPr>
          <a:xfrm>
            <a:off x="271462" y="1003634"/>
            <a:ext cx="3972562" cy="400110"/>
          </a:xfrm>
          <a:prstGeom prst="rect">
            <a:avLst/>
          </a:prstGeom>
        </p:spPr>
        <p:txBody>
          <a:bodyPr wrap="none">
            <a:spAutoFit/>
          </a:bodyPr>
          <a:lstStyle/>
          <a:p>
            <a:r>
              <a:rPr lang="en-US" sz="2000" b="1" u="sng" dirty="0">
                <a:solidFill>
                  <a:srgbClr val="434343"/>
                </a:solidFill>
                <a:latin typeface="Arial" charset="0"/>
              </a:rPr>
              <a:t>Creating the Malicious Payload</a:t>
            </a:r>
            <a:endParaRPr lang="en-US" b="1" u="sng" dirty="0"/>
          </a:p>
        </p:txBody>
      </p:sp>
      <p:pic>
        <p:nvPicPr>
          <p:cNvPr id="8" name="Picture 4" descr="https://lh3.googleusercontent.com/rJ-02u36jZhe3TBZH2twi8SIJBP46BcwFpygXvxfimfNKEebs6ZSiyk_AY98xJEszNc8V86vxXZXVnMzHP0Kg42zZfRnu85iuyR8NycokBamNUhkF83wMHGebdGYgy2NVn8MUysc"/>
          <p:cNvPicPr>
            <a:picLocks noChangeAspect="1" noChangeArrowheads="1"/>
          </p:cNvPicPr>
          <p:nvPr/>
        </p:nvPicPr>
        <p:blipFill rotWithShape="1">
          <a:blip r:embed="rId5">
            <a:extLst>
              <a:ext uri="{28A0092B-C50C-407E-A947-70E740481C1C}">
                <a14:useLocalDpi xmlns:a14="http://schemas.microsoft.com/office/drawing/2010/main" val="0"/>
              </a:ext>
            </a:extLst>
          </a:blip>
          <a:srcRect r="27289"/>
          <a:stretch/>
        </p:blipFill>
        <p:spPr bwMode="auto">
          <a:xfrm>
            <a:off x="6200774" y="1349095"/>
            <a:ext cx="5075954" cy="366947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200774" y="254633"/>
            <a:ext cx="3943351" cy="800081"/>
          </a:xfrm>
          <a:prstGeom prst="rect">
            <a:avLst/>
          </a:prstGeom>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3200" dirty="0">
                <a:latin typeface="Roboto" charset="0"/>
                <a:ea typeface="Roboto" charset="0"/>
                <a:cs typeface="Roboto" charset="0"/>
              </a:rPr>
              <a:t>Compromise </a:t>
            </a:r>
            <a:r>
              <a:rPr lang="mr-IN" sz="3200" dirty="0">
                <a:latin typeface="Roboto" charset="0"/>
                <a:ea typeface="Roboto" charset="0"/>
                <a:cs typeface="Roboto" charset="0"/>
              </a:rPr>
              <a:t>–</a:t>
            </a:r>
            <a:r>
              <a:rPr lang="en-US" sz="3200" dirty="0">
                <a:latin typeface="Roboto" charset="0"/>
                <a:ea typeface="Roboto" charset="0"/>
                <a:cs typeface="Roboto" charset="0"/>
              </a:rPr>
              <a:t> Meterpreter Session</a:t>
            </a:r>
          </a:p>
        </p:txBody>
      </p:sp>
    </p:spTree>
    <p:extLst>
      <p:ext uri="{BB962C8B-B14F-4D97-AF65-F5344CB8AC3E}">
        <p14:creationId xmlns:p14="http://schemas.microsoft.com/office/powerpoint/2010/main" val="167084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22" y="150315"/>
            <a:ext cx="4267004" cy="1143000"/>
          </a:xfrm>
        </p:spPr>
        <p:txBody>
          <a:bodyPr>
            <a:normAutofit fontScale="90000"/>
          </a:bodyPr>
          <a:lstStyle/>
          <a:p>
            <a:r>
              <a:rPr lang="en-US" dirty="0"/>
              <a:t>Compromise </a:t>
            </a:r>
            <a:r>
              <a:rPr lang="mr-IN" dirty="0"/>
              <a:t>–</a:t>
            </a:r>
            <a:r>
              <a:rPr lang="en-US" dirty="0"/>
              <a:t> discovering privileges</a:t>
            </a:r>
          </a:p>
        </p:txBody>
      </p:sp>
      <p:pic>
        <p:nvPicPr>
          <p:cNvPr id="3074" name="Picture 2" descr="https://lh5.googleusercontent.com/vMMkaDXSlbM9MSJOmjw0rbHtQRKURJuV4YVUFv1RpbjVXAFYJniSKomZ6R0YcwW7a7c5LdNDaGXZvWMVQDbcOUkLE8hXir4eQrF4sUOwTKYTJJSF-VlxaxdsVgXc_DsrZ9rXrMMI"/>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6023"/>
          <a:stretch/>
        </p:blipFill>
        <p:spPr bwMode="auto">
          <a:xfrm>
            <a:off x="162122" y="1649413"/>
            <a:ext cx="4138555" cy="3594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2121" y="3818785"/>
            <a:ext cx="4138555" cy="107419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2" descr="https://lh3.googleusercontent.com/sFqI0IwGdMytco4lk3mMYGG04lfzwdFGr-UN5IWD5RwdmimBUhajuy5I3LjdeHtCbYeUBavTSYaBc46TpImaRvnBYOW1Ye8fEGWUnADX-CTXjkTvwOMJaRmvGANSRk8gg9qPF_9e"/>
          <p:cNvPicPr>
            <a:picLocks noChangeAspect="1" noChangeArrowheads="1"/>
          </p:cNvPicPr>
          <p:nvPr/>
        </p:nvPicPr>
        <p:blipFill rotWithShape="1">
          <a:blip r:embed="rId4">
            <a:extLst>
              <a:ext uri="{28A0092B-C50C-407E-A947-70E740481C1C}">
                <a14:useLocalDpi xmlns:a14="http://schemas.microsoft.com/office/drawing/2010/main" val="0"/>
              </a:ext>
            </a:extLst>
          </a:blip>
          <a:srcRect r="36304"/>
          <a:stretch/>
        </p:blipFill>
        <p:spPr bwMode="auto">
          <a:xfrm>
            <a:off x="4543425" y="1649413"/>
            <a:ext cx="4370167" cy="48799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4694851" y="158347"/>
            <a:ext cx="4195763" cy="1143000"/>
          </a:xfrm>
          <a:prstGeom prst="rect">
            <a:avLst/>
          </a:prstGeom>
        </p:spPr>
        <p:txBody>
          <a:bodyPr vert="horz" lIns="91438" tIns="45719" rIns="91438" bIns="45719" rtlCol="0" anchor="ctr">
            <a:normAutofit/>
          </a:bodyPr>
          <a:lstStyle>
            <a:lvl1pPr algn="l" defTabSz="609570" rtl="0" eaLnBrk="1" latinLnBrk="0" hangingPunct="1">
              <a:spcBef>
                <a:spcPct val="0"/>
              </a:spcBef>
              <a:buNone/>
              <a:defRPr sz="3200" b="1" kern="1200">
                <a:solidFill>
                  <a:schemeClr val="tx1"/>
                </a:solidFill>
                <a:latin typeface="Roboto" charset="0"/>
                <a:ea typeface="Roboto" charset="0"/>
                <a:cs typeface="Roboto" charset="0"/>
              </a:defRPr>
            </a:lvl1pPr>
          </a:lstStyle>
          <a:p>
            <a:r>
              <a:rPr lang="en-US"/>
              <a:t>Compromise </a:t>
            </a:r>
            <a:r>
              <a:rPr lang="mr-IN" dirty="0"/>
              <a:t>–</a:t>
            </a:r>
            <a:r>
              <a:rPr lang="en-US" dirty="0"/>
              <a:t> elevate privileges</a:t>
            </a:r>
          </a:p>
        </p:txBody>
      </p:sp>
      <p:pic>
        <p:nvPicPr>
          <p:cNvPr id="8" name="Picture 2" descr="https://lh5.googleusercontent.com/hc2a5eyJXC9g7HL7VibtJj5Z3ldQcFB9c5RLnjA7cPdnlupZbGkKZfxeYchEuI4UueCcw36RRMoeGRa3Y2YxnWAtt-tCiFKe1Hbiab2C7R-GuMvemHf8POq9nOvUm3bO91avbOMF"/>
          <p:cNvPicPr>
            <a:picLocks noChangeAspect="1" noChangeArrowheads="1"/>
          </p:cNvPicPr>
          <p:nvPr/>
        </p:nvPicPr>
        <p:blipFill rotWithShape="1">
          <a:blip r:embed="rId5">
            <a:extLst>
              <a:ext uri="{28A0092B-C50C-407E-A947-70E740481C1C}">
                <a14:useLocalDpi xmlns:a14="http://schemas.microsoft.com/office/drawing/2010/main" val="0"/>
              </a:ext>
            </a:extLst>
          </a:blip>
          <a:srcRect t="9338" r="50553"/>
          <a:stretch/>
        </p:blipFill>
        <p:spPr bwMode="auto">
          <a:xfrm>
            <a:off x="9415891" y="1606656"/>
            <a:ext cx="2254617" cy="442425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9156339" y="150315"/>
            <a:ext cx="2773723" cy="1491658"/>
          </a:xfrm>
          <a:prstGeom prst="rect">
            <a:avLst/>
          </a:prstGeom>
          <a:solidFill>
            <a:schemeClr val="bg1"/>
          </a:solidFill>
        </p:spPr>
        <p:txBody>
          <a:bodyPr vert="horz" lIns="91438" tIns="45719" rIns="91438" bIns="45719" rtlCol="0" anchor="ctr">
            <a:normAutofit fontScale="92500"/>
          </a:bodyPr>
          <a:lstStyle>
            <a:lvl1pPr algn="l" defTabSz="609570" rtl="0" eaLnBrk="1" latinLnBrk="0" hangingPunct="1">
              <a:spcBef>
                <a:spcPct val="0"/>
              </a:spcBef>
              <a:buNone/>
              <a:defRPr sz="3200" b="1" kern="1200">
                <a:solidFill>
                  <a:schemeClr val="tx1"/>
                </a:solidFill>
                <a:latin typeface="Roboto" charset="0"/>
                <a:ea typeface="Roboto" charset="0"/>
                <a:cs typeface="Roboto" charset="0"/>
              </a:defRPr>
            </a:lvl1pPr>
          </a:lstStyle>
          <a:p>
            <a:r>
              <a:rPr lang="en-US" dirty="0"/>
              <a:t>Compromise </a:t>
            </a:r>
            <a:r>
              <a:rPr lang="mr-IN" dirty="0"/>
              <a:t>–</a:t>
            </a:r>
            <a:r>
              <a:rPr lang="en-US" dirty="0"/>
              <a:t> confirm new privileges</a:t>
            </a:r>
          </a:p>
        </p:txBody>
      </p:sp>
    </p:spTree>
    <p:extLst>
      <p:ext uri="{BB962C8B-B14F-4D97-AF65-F5344CB8AC3E}">
        <p14:creationId xmlns:p14="http://schemas.microsoft.com/office/powerpoint/2010/main" val="1225540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6" descr="https://lh3.googleusercontent.com/bQvkTgRXbGedOI-E9Nwykw_VkB8hQaILHdBnIetPdrfyXaHNzJs35ZD5Oev1CvIrEgor-RjDv57fbRXw153jhQ3h8bNqEDJr8-wvW31A_bB43O_0vtqpqkg3iKPObAuFYbmRnlU3"/>
          <p:cNvPicPr>
            <a:picLocks noChangeAspect="1" noChangeArrowheads="1"/>
          </p:cNvPicPr>
          <p:nvPr/>
        </p:nvPicPr>
        <p:blipFill rotWithShape="1">
          <a:blip r:embed="rId3">
            <a:extLst>
              <a:ext uri="{28A0092B-C50C-407E-A947-70E740481C1C}">
                <a14:useLocalDpi xmlns:a14="http://schemas.microsoft.com/office/drawing/2010/main" val="0"/>
              </a:ext>
            </a:extLst>
          </a:blip>
          <a:srcRect t="7038" r="21194" b="38883"/>
          <a:stretch/>
        </p:blipFill>
        <p:spPr bwMode="auto">
          <a:xfrm>
            <a:off x="8196139" y="177960"/>
            <a:ext cx="4034370" cy="38225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65" y="716167"/>
            <a:ext cx="2433099" cy="297517"/>
          </a:xfrm>
          <a:prstGeom prst="rect">
            <a:avLst/>
          </a:prstGeom>
          <a:noFill/>
        </p:spPr>
        <p:txBody>
          <a:bodyPr wrap="square" lIns="91438" tIns="45719" rIns="91438" bIns="45719" rtlCol="0">
            <a:spAutoFit/>
          </a:bodyPr>
          <a:lstStyle/>
          <a:p>
            <a:r>
              <a:rPr lang="en-US" sz="1300" b="1" u="sng" dirty="0">
                <a:latin typeface="Roboto" charset="0"/>
                <a:ea typeface="Roboto" charset="0"/>
                <a:cs typeface="Roboto" charset="0"/>
              </a:rPr>
              <a:t>Recon Local Accounts</a:t>
            </a:r>
          </a:p>
        </p:txBody>
      </p:sp>
      <p:sp>
        <p:nvSpPr>
          <p:cNvPr id="7" name="TextBox 6"/>
          <p:cNvSpPr txBox="1"/>
          <p:nvPr/>
        </p:nvSpPr>
        <p:spPr>
          <a:xfrm>
            <a:off x="-43197" y="2372540"/>
            <a:ext cx="3417736" cy="297517"/>
          </a:xfrm>
          <a:prstGeom prst="rect">
            <a:avLst/>
          </a:prstGeom>
          <a:noFill/>
        </p:spPr>
        <p:txBody>
          <a:bodyPr wrap="square" lIns="91438" tIns="45719" rIns="91438" bIns="45719" rtlCol="0">
            <a:spAutoFit/>
          </a:bodyPr>
          <a:lstStyle/>
          <a:p>
            <a:r>
              <a:rPr lang="en-US" sz="1300" b="1" u="sng" dirty="0">
                <a:latin typeface="Roboto" charset="0"/>
                <a:ea typeface="Roboto" charset="0"/>
                <a:cs typeface="Roboto" charset="0"/>
              </a:rPr>
              <a:t>Recon Domain Accounts</a:t>
            </a:r>
          </a:p>
        </p:txBody>
      </p:sp>
      <p:sp>
        <p:nvSpPr>
          <p:cNvPr id="8" name="Title 1"/>
          <p:cNvSpPr txBox="1">
            <a:spLocks/>
          </p:cNvSpPr>
          <p:nvPr/>
        </p:nvSpPr>
        <p:spPr>
          <a:xfrm>
            <a:off x="29953" y="-21615"/>
            <a:ext cx="3910981" cy="800081"/>
          </a:xfrm>
          <a:prstGeom prst="rect">
            <a:avLst/>
          </a:prstGeom>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2800" dirty="0">
                <a:latin typeface="Roboto" charset="0"/>
                <a:ea typeface="Roboto" charset="0"/>
                <a:cs typeface="Roboto" charset="0"/>
              </a:rPr>
              <a:t>Recon </a:t>
            </a:r>
            <a:r>
              <a:rPr lang="mr-IN" sz="2800" dirty="0">
                <a:latin typeface="Roboto" charset="0"/>
                <a:ea typeface="Roboto" charset="0"/>
                <a:cs typeface="Roboto" charset="0"/>
              </a:rPr>
              <a:t>–</a:t>
            </a:r>
            <a:r>
              <a:rPr lang="en-US" sz="2800" dirty="0">
                <a:latin typeface="Roboto" charset="0"/>
                <a:ea typeface="Roboto" charset="0"/>
                <a:cs typeface="Roboto" charset="0"/>
              </a:rPr>
              <a:t> User accounts</a:t>
            </a:r>
          </a:p>
        </p:txBody>
      </p:sp>
      <p:pic>
        <p:nvPicPr>
          <p:cNvPr id="7170" name="Picture 2" descr="https://lh3.googleusercontent.com/0NqDYzkbmhV9tQGTwMQOSFQzbOzEkJl7gz_kfw8yp6sZdtydo_iGLRxArnzNFp249B6zKnJ3km1zF3TCsbiAzpTxCVBFuQD-gpMQiW1Wvq_il2fo8iFzAdwD0Wjfv1bCpZXG039M"/>
          <p:cNvPicPr>
            <a:picLocks noChangeAspect="1" noChangeArrowheads="1"/>
          </p:cNvPicPr>
          <p:nvPr/>
        </p:nvPicPr>
        <p:blipFill rotWithShape="1">
          <a:blip r:embed="rId4">
            <a:extLst>
              <a:ext uri="{28A0092B-C50C-407E-A947-70E740481C1C}">
                <a14:useLocalDpi xmlns:a14="http://schemas.microsoft.com/office/drawing/2010/main" val="0"/>
              </a:ext>
            </a:extLst>
          </a:blip>
          <a:srcRect t="11271" r="29435" b="71852"/>
          <a:stretch/>
        </p:blipFill>
        <p:spPr bwMode="auto">
          <a:xfrm>
            <a:off x="29953" y="979707"/>
            <a:ext cx="3837831" cy="139058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3.googleusercontent.com/0NqDYzkbmhV9tQGTwMQOSFQzbOzEkJl7gz_kfw8yp6sZdtydo_iGLRxArnzNFp249B6zKnJ3km1zF3TCsbiAzpTxCVBFuQD-gpMQiW1Wvq_il2fo8iFzAdwD0Wjfv1bCpZXG039M"/>
          <p:cNvPicPr>
            <a:picLocks noChangeAspect="1" noChangeArrowheads="1"/>
          </p:cNvPicPr>
          <p:nvPr/>
        </p:nvPicPr>
        <p:blipFill rotWithShape="1">
          <a:blip r:embed="rId4">
            <a:extLst>
              <a:ext uri="{28A0092B-C50C-407E-A947-70E740481C1C}">
                <a14:useLocalDpi xmlns:a14="http://schemas.microsoft.com/office/drawing/2010/main" val="0"/>
              </a:ext>
            </a:extLst>
          </a:blip>
          <a:srcRect t="32997" r="27792" b="44863"/>
          <a:stretch/>
        </p:blipFill>
        <p:spPr bwMode="auto">
          <a:xfrm>
            <a:off x="29954" y="2649220"/>
            <a:ext cx="3927219" cy="182403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657245" y="1998798"/>
            <a:ext cx="967666" cy="18643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54" y="4160285"/>
            <a:ext cx="499828" cy="15092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57246" y="4000487"/>
            <a:ext cx="732657" cy="15979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9953" y="4313455"/>
            <a:ext cx="632993" cy="15979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332786" y="4160285"/>
            <a:ext cx="534999" cy="15092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1"/>
          <p:cNvSpPr>
            <a:spLocks noGrp="1"/>
          </p:cNvSpPr>
          <p:nvPr>
            <p:ph type="title"/>
          </p:nvPr>
        </p:nvSpPr>
        <p:spPr>
          <a:xfrm>
            <a:off x="4592209" y="14730"/>
            <a:ext cx="3359743" cy="539686"/>
          </a:xfrm>
          <a:solidFill>
            <a:schemeClr val="bg1"/>
          </a:solidFill>
        </p:spPr>
        <p:txBody>
          <a:bodyPr>
            <a:normAutofit fontScale="90000"/>
          </a:bodyPr>
          <a:lstStyle/>
          <a:p>
            <a:r>
              <a:rPr lang="en-US" dirty="0"/>
              <a:t>Recon </a:t>
            </a:r>
            <a:r>
              <a:rPr lang="mr-IN" dirty="0"/>
              <a:t>–</a:t>
            </a:r>
            <a:r>
              <a:rPr lang="en-US" dirty="0"/>
              <a:t> Network</a:t>
            </a:r>
          </a:p>
        </p:txBody>
      </p:sp>
      <p:pic>
        <p:nvPicPr>
          <p:cNvPr id="19" name="Picture 2" descr="https://lh3.googleusercontent.com/0NqDYzkbmhV9tQGTwMQOSFQzbOzEkJl7gz_kfw8yp6sZdtydo_iGLRxArnzNFp249B6zKnJ3km1zF3TCsbiAzpTxCVBFuQD-gpMQiW1Wvq_il2fo8iFzAdwD0Wjfv1bCpZXG039M"/>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59954" r="56086" b="34754"/>
          <a:stretch/>
        </p:blipFill>
        <p:spPr bwMode="auto">
          <a:xfrm>
            <a:off x="9485331" y="6129276"/>
            <a:ext cx="2738952" cy="5000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lh3.googleusercontent.com/0NqDYzkbmhV9tQGTwMQOSFQzbOzEkJl7gz_kfw8yp6sZdtydo_iGLRxArnzNFp249B6zKnJ3km1zF3TCsbiAzpTxCVBFuQD-gpMQiW1Wvq_il2fo8iFzAdwD0Wjfv1bCpZXG039M"/>
          <p:cNvPicPr>
            <a:picLocks noChangeAspect="1" noChangeArrowheads="1"/>
          </p:cNvPicPr>
          <p:nvPr/>
        </p:nvPicPr>
        <p:blipFill rotWithShape="1">
          <a:blip r:embed="rId4">
            <a:extLst>
              <a:ext uri="{28A0092B-C50C-407E-A947-70E740481C1C}">
                <a14:useLocalDpi xmlns:a14="http://schemas.microsoft.com/office/drawing/2010/main" val="0"/>
              </a:ext>
            </a:extLst>
          </a:blip>
          <a:srcRect t="74517" r="47801" b="8804"/>
          <a:stretch/>
        </p:blipFill>
        <p:spPr bwMode="auto">
          <a:xfrm>
            <a:off x="8948590" y="4276584"/>
            <a:ext cx="3257213" cy="157659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414193" y="5812304"/>
            <a:ext cx="1854995" cy="384721"/>
          </a:xfrm>
          <a:prstGeom prst="rect">
            <a:avLst/>
          </a:prstGeom>
          <a:noFill/>
        </p:spPr>
        <p:txBody>
          <a:bodyPr wrap="none" rtlCol="0">
            <a:spAutoFit/>
          </a:bodyPr>
          <a:lstStyle/>
          <a:p>
            <a:r>
              <a:rPr lang="en-US" b="1" u="sng" dirty="0"/>
              <a:t>Mounted Drives</a:t>
            </a:r>
          </a:p>
        </p:txBody>
      </p:sp>
      <p:sp>
        <p:nvSpPr>
          <p:cNvPr id="22" name="TextBox 21"/>
          <p:cNvSpPr txBox="1"/>
          <p:nvPr/>
        </p:nvSpPr>
        <p:spPr>
          <a:xfrm>
            <a:off x="8841790" y="3946175"/>
            <a:ext cx="1908664" cy="384721"/>
          </a:xfrm>
          <a:prstGeom prst="rect">
            <a:avLst/>
          </a:prstGeom>
          <a:noFill/>
        </p:spPr>
        <p:txBody>
          <a:bodyPr wrap="none" rtlCol="0">
            <a:spAutoFit/>
          </a:bodyPr>
          <a:lstStyle/>
          <a:p>
            <a:r>
              <a:rPr lang="en-US" b="1" u="sng" dirty="0"/>
              <a:t>Check ARP table</a:t>
            </a:r>
          </a:p>
        </p:txBody>
      </p:sp>
      <p:pic>
        <p:nvPicPr>
          <p:cNvPr id="30" name="Picture 2" descr="https://lh4.googleusercontent.com/7YIk54_D6it69dScmCrUGQn36FblKP7KrPyvsu2uw4zwZgRJf7_FGUa0ebWA7eZPpIgwl9TQe_upd0Vtqvr-GXQ_0kaDfPGRxRllTP02MgAH8k9zCsViZbTOogAV1fbL5AmePkBV"/>
          <p:cNvPicPr>
            <a:picLocks noChangeAspect="1" noChangeArrowheads="1"/>
          </p:cNvPicPr>
          <p:nvPr/>
        </p:nvPicPr>
        <p:blipFill rotWithShape="1">
          <a:blip r:embed="rId5">
            <a:extLst>
              <a:ext uri="{28A0092B-C50C-407E-A947-70E740481C1C}">
                <a14:useLocalDpi xmlns:a14="http://schemas.microsoft.com/office/drawing/2010/main" val="0"/>
              </a:ext>
            </a:extLst>
          </a:blip>
          <a:srcRect t="86733"/>
          <a:stretch/>
        </p:blipFill>
        <p:spPr bwMode="auto">
          <a:xfrm>
            <a:off x="44048" y="6168571"/>
            <a:ext cx="3529040" cy="73240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0" y="6211528"/>
            <a:ext cx="3529040" cy="35510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2" descr="https://lh4.googleusercontent.com/7YIk54_D6it69dScmCrUGQn36FblKP7KrPyvsu2uw4zwZgRJf7_FGUa0ebWA7eZPpIgwl9TQe_upd0Vtqvr-GXQ_0kaDfPGRxRllTP02MgAH8k9zCsViZbTOogAV1fbL5AmePkBV"/>
          <p:cNvPicPr>
            <a:picLocks noChangeAspect="1" noChangeArrowheads="1"/>
          </p:cNvPicPr>
          <p:nvPr/>
        </p:nvPicPr>
        <p:blipFill rotWithShape="1">
          <a:blip r:embed="rId5">
            <a:extLst>
              <a:ext uri="{28A0092B-C50C-407E-A947-70E740481C1C}">
                <a14:useLocalDpi xmlns:a14="http://schemas.microsoft.com/office/drawing/2010/main" val="0"/>
              </a:ext>
            </a:extLst>
          </a:blip>
          <a:srcRect b="87448"/>
          <a:stretch/>
        </p:blipFill>
        <p:spPr bwMode="auto">
          <a:xfrm>
            <a:off x="44048" y="5475642"/>
            <a:ext cx="3529040" cy="69292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lh6.googleusercontent.com/RkhdOlsxRTA_PFg0dewJzJtSCBaMooxC5xpycX80nrJpiEZ3aBf5cRU7Oi0AI0U9qgFMixbED2vc6oVt_WO90IjgiO3Vrq5O0TGcijswkbhwL4NYxbGfWiH3HQN0Cm2-IoO_RjHf"/>
          <p:cNvPicPr>
            <a:picLocks noChangeAspect="1" noChangeArrowheads="1"/>
          </p:cNvPicPr>
          <p:nvPr/>
        </p:nvPicPr>
        <p:blipFill rotWithShape="1">
          <a:blip r:embed="rId6">
            <a:extLst>
              <a:ext uri="{28A0092B-C50C-407E-A947-70E740481C1C}">
                <a14:useLocalDpi xmlns:a14="http://schemas.microsoft.com/office/drawing/2010/main" val="0"/>
              </a:ext>
            </a:extLst>
          </a:blip>
          <a:srcRect b="71320"/>
          <a:stretch/>
        </p:blipFill>
        <p:spPr bwMode="auto">
          <a:xfrm>
            <a:off x="3467582" y="4850138"/>
            <a:ext cx="5237637" cy="184486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3719783" y="6541258"/>
            <a:ext cx="4909597" cy="15374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43197" y="5083229"/>
            <a:ext cx="2146550" cy="384721"/>
          </a:xfrm>
          <a:prstGeom prst="rect">
            <a:avLst/>
          </a:prstGeom>
          <a:noFill/>
        </p:spPr>
        <p:txBody>
          <a:bodyPr wrap="none" rtlCol="0">
            <a:spAutoFit/>
          </a:bodyPr>
          <a:lstStyle/>
          <a:p>
            <a:r>
              <a:rPr lang="en-US" b="1" u="sng"/>
              <a:t>Running Processes</a:t>
            </a:r>
            <a:endParaRPr lang="en-US" b="1" u="sng" dirty="0"/>
          </a:p>
        </p:txBody>
      </p:sp>
      <p:sp>
        <p:nvSpPr>
          <p:cNvPr id="36" name="TextBox 35"/>
          <p:cNvSpPr txBox="1"/>
          <p:nvPr/>
        </p:nvSpPr>
        <p:spPr>
          <a:xfrm>
            <a:off x="3391744" y="4524926"/>
            <a:ext cx="4056047" cy="384721"/>
          </a:xfrm>
          <a:prstGeom prst="rect">
            <a:avLst/>
          </a:prstGeom>
          <a:noFill/>
        </p:spPr>
        <p:txBody>
          <a:bodyPr wrap="none" rtlCol="0">
            <a:spAutoFit/>
          </a:bodyPr>
          <a:lstStyle/>
          <a:p>
            <a:r>
              <a:rPr lang="en-US" b="1" u="sng" dirty="0"/>
              <a:t>Processes with Network Connections</a:t>
            </a:r>
          </a:p>
        </p:txBody>
      </p:sp>
      <p:pic>
        <p:nvPicPr>
          <p:cNvPr id="37" name="Picture 6" descr="https://lh4.googleusercontent.com/_pX0vWUeTRFGsFdmunbshigg4gNb8gL8dqhHt23LP0GOXnIfCIXbJEa5SpzdCKcLiNSqcbThG5HLB8O3cy4uXu-24wtstYkQkMIx3vKaSw53hcjt6vieetPhe_jhzNPJcIKyni9R"/>
          <p:cNvPicPr>
            <a:picLocks noChangeAspect="1" noChangeArrowheads="1"/>
          </p:cNvPicPr>
          <p:nvPr/>
        </p:nvPicPr>
        <p:blipFill rotWithShape="1">
          <a:blip r:embed="rId7">
            <a:extLst>
              <a:ext uri="{28A0092B-C50C-407E-A947-70E740481C1C}">
                <a14:useLocalDpi xmlns:a14="http://schemas.microsoft.com/office/drawing/2010/main" val="0"/>
              </a:ext>
            </a:extLst>
          </a:blip>
          <a:srcRect r="5612" b="21923"/>
          <a:stretch/>
        </p:blipFill>
        <p:spPr bwMode="auto">
          <a:xfrm>
            <a:off x="4364144" y="916602"/>
            <a:ext cx="3701505" cy="3510202"/>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1"/>
          <p:cNvSpPr txBox="1">
            <a:spLocks/>
          </p:cNvSpPr>
          <p:nvPr/>
        </p:nvSpPr>
        <p:spPr>
          <a:xfrm>
            <a:off x="-43196" y="4260858"/>
            <a:ext cx="3452912" cy="1143000"/>
          </a:xfrm>
          <a:prstGeom prst="rect">
            <a:avLst/>
          </a:prstGeom>
        </p:spPr>
        <p:txBody>
          <a:bodyPr vert="horz" lIns="91438" tIns="45719" rIns="91438" bIns="45719" rtlCol="0" anchor="ctr">
            <a:normAutofit/>
          </a:bodyPr>
          <a:lstStyle>
            <a:lvl1pPr algn="l" defTabSz="609570" rtl="0" eaLnBrk="1" latinLnBrk="0" hangingPunct="1">
              <a:spcBef>
                <a:spcPct val="0"/>
              </a:spcBef>
              <a:buNone/>
              <a:defRPr sz="3200" b="1" kern="1200">
                <a:solidFill>
                  <a:schemeClr val="tx1"/>
                </a:solidFill>
                <a:latin typeface="Roboto" charset="0"/>
                <a:ea typeface="Roboto" charset="0"/>
                <a:cs typeface="Roboto" charset="0"/>
              </a:defRPr>
            </a:lvl1pPr>
          </a:lstStyle>
          <a:p>
            <a:r>
              <a:rPr lang="en-US" sz="2800" dirty="0"/>
              <a:t>Recon </a:t>
            </a:r>
            <a:r>
              <a:rPr lang="mr-IN" sz="2800" dirty="0"/>
              <a:t>–</a:t>
            </a:r>
            <a:r>
              <a:rPr lang="en-US" sz="2800" dirty="0"/>
              <a:t> Processes</a:t>
            </a:r>
          </a:p>
        </p:txBody>
      </p:sp>
      <p:sp>
        <p:nvSpPr>
          <p:cNvPr id="39" name="TextBox 38"/>
          <p:cNvSpPr txBox="1"/>
          <p:nvPr/>
        </p:nvSpPr>
        <p:spPr>
          <a:xfrm>
            <a:off x="4274755" y="579279"/>
            <a:ext cx="830677" cy="384721"/>
          </a:xfrm>
          <a:prstGeom prst="rect">
            <a:avLst/>
          </a:prstGeom>
          <a:noFill/>
        </p:spPr>
        <p:txBody>
          <a:bodyPr wrap="none" rtlCol="0">
            <a:spAutoFit/>
          </a:bodyPr>
          <a:lstStyle/>
          <a:p>
            <a:r>
              <a:rPr lang="en-US" b="1" u="sng" dirty="0" err="1"/>
              <a:t>Nmap</a:t>
            </a:r>
            <a:endParaRPr lang="en-US" b="1" u="sng" dirty="0"/>
          </a:p>
        </p:txBody>
      </p:sp>
      <p:pic>
        <p:nvPicPr>
          <p:cNvPr id="40" name="Picture 2" descr="https://lh3.googleusercontent.com/0NqDYzkbmhV9tQGTwMQOSFQzbOzEkJl7gz_kfw8yp6sZdtydo_iGLRxArnzNFp249B6zKnJ3km1zF3TCsbiAzpTxCVBFuQD-gpMQiW1Wvq_il2fo8iFzAdwD0Wjfv1bCpZXG039M"/>
          <p:cNvPicPr>
            <a:picLocks noChangeAspect="1" noChangeArrowheads="1"/>
          </p:cNvPicPr>
          <p:nvPr/>
        </p:nvPicPr>
        <p:blipFill rotWithShape="1">
          <a:blip r:embed="rId4">
            <a:extLst>
              <a:ext uri="{28A0092B-C50C-407E-A947-70E740481C1C}">
                <a14:useLocalDpi xmlns:a14="http://schemas.microsoft.com/office/drawing/2010/main" val="0"/>
              </a:ext>
            </a:extLst>
          </a:blip>
          <a:srcRect t="68600" r="56086" b="28609"/>
          <a:stretch/>
        </p:blipFill>
        <p:spPr bwMode="auto">
          <a:xfrm>
            <a:off x="9485331" y="6594323"/>
            <a:ext cx="2738952" cy="26367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114800" y="14730"/>
            <a:ext cx="28575" cy="44585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9953" y="4572329"/>
            <a:ext cx="8759032" cy="14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8781057" y="4719351"/>
            <a:ext cx="15857" cy="210644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8219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08513"/>
            <a:ext cx="4556099" cy="400108"/>
          </a:xfrm>
          <a:prstGeom prst="rect">
            <a:avLst/>
          </a:prstGeom>
          <a:noFill/>
        </p:spPr>
        <p:txBody>
          <a:bodyPr wrap="square" lIns="91438" tIns="45719" rIns="91438" bIns="45719" rtlCol="0">
            <a:spAutoFit/>
          </a:bodyPr>
          <a:lstStyle/>
          <a:p>
            <a:r>
              <a:rPr lang="en-US" sz="2000" b="1" u="sng" dirty="0">
                <a:latin typeface="Arial" charset="0"/>
                <a:ea typeface="Arial" charset="0"/>
                <a:cs typeface="Arial" charset="0"/>
              </a:rPr>
              <a:t>Running </a:t>
            </a:r>
            <a:r>
              <a:rPr lang="en-US" sz="2000" b="1" u="sng" dirty="0" err="1">
                <a:latin typeface="Arial" charset="0"/>
                <a:ea typeface="Arial" charset="0"/>
                <a:cs typeface="Arial" charset="0"/>
              </a:rPr>
              <a:t>Mimikatz</a:t>
            </a:r>
            <a:endParaRPr lang="en-US" sz="2000" b="1" u="sng" dirty="0">
              <a:latin typeface="Arial" charset="0"/>
              <a:ea typeface="Arial" charset="0"/>
              <a:cs typeface="Arial" charset="0"/>
            </a:endParaRPr>
          </a:p>
        </p:txBody>
      </p:sp>
      <p:sp>
        <p:nvSpPr>
          <p:cNvPr id="6" name="Title 1"/>
          <p:cNvSpPr txBox="1">
            <a:spLocks/>
          </p:cNvSpPr>
          <p:nvPr/>
        </p:nvSpPr>
        <p:spPr>
          <a:xfrm>
            <a:off x="0" y="-155303"/>
            <a:ext cx="3300413" cy="800081"/>
          </a:xfrm>
          <a:prstGeom prst="rect">
            <a:avLst/>
          </a:prstGeom>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3200" dirty="0">
                <a:latin typeface="Roboto" charset="0"/>
                <a:ea typeface="Roboto" charset="0"/>
                <a:cs typeface="Roboto" charset="0"/>
              </a:rPr>
              <a:t>Credential Theft</a:t>
            </a:r>
          </a:p>
        </p:txBody>
      </p:sp>
      <p:pic>
        <p:nvPicPr>
          <p:cNvPr id="10242" name="Picture 2" descr="https://lh3.googleusercontent.com/ScyWs6WEDHXlfNtRCCKOaSDMWPPFGg7sLRxjLBAGL4vZkVfZg0ZrF6X0pwh1f99J519b-H2kfqtPWn8pzE-Hjp471HnHHUYtoxowXBfdZxXh-VlsBf7VoXfiT7WmZ44EC277Nbu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96" y="908621"/>
            <a:ext cx="3438525" cy="6572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lh5.googleusercontent.com/RTmk7fKwGVsWBj6wUPE0plG4knkmiBTzdy2vPhASIPUAt3DFITvKlj37ykpy0zAThA3gXiJ3-BCGmY9cTAZDt9_mDFf_nn3Z34nZWLbJGRhoFr-LncznKvi3F9jN9juk7IxuZ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66" y="1901107"/>
            <a:ext cx="5644248" cy="17811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lh5.googleusercontent.com/K80xpgNJgdrDTV4MhXPfKbW6Y9zhijhBc-llEya2ORGNdeCvU-uq4H7Yk-PBSvyIp3TU8OjjyFm_vLPO9852TQZuuJR0jqhr_rvpGlGB1SC6RqFNkwjHAPmj2-ZvweqYa0ZRdpaj"/>
          <p:cNvPicPr>
            <a:picLocks noChangeAspect="1" noChangeArrowheads="1"/>
          </p:cNvPicPr>
          <p:nvPr/>
        </p:nvPicPr>
        <p:blipFill rotWithShape="1">
          <a:blip r:embed="rId5">
            <a:extLst>
              <a:ext uri="{28A0092B-C50C-407E-A947-70E740481C1C}">
                <a14:useLocalDpi xmlns:a14="http://schemas.microsoft.com/office/drawing/2010/main" val="0"/>
              </a:ext>
            </a:extLst>
          </a:blip>
          <a:srcRect b="47891"/>
          <a:stretch/>
        </p:blipFill>
        <p:spPr bwMode="auto">
          <a:xfrm>
            <a:off x="76200" y="3943544"/>
            <a:ext cx="5655414" cy="164287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0" y="3632730"/>
            <a:ext cx="6096000" cy="400110"/>
          </a:xfrm>
          <a:prstGeom prst="rect">
            <a:avLst/>
          </a:prstGeom>
        </p:spPr>
        <p:txBody>
          <a:bodyPr>
            <a:spAutoFit/>
          </a:bodyPr>
          <a:lstStyle/>
          <a:p>
            <a:r>
              <a:rPr lang="en-US" sz="2000" b="1" u="sng" dirty="0">
                <a:solidFill>
                  <a:srgbClr val="434343"/>
                </a:solidFill>
                <a:latin typeface="Arial" charset="0"/>
              </a:rPr>
              <a:t>Recover SAM hashes</a:t>
            </a:r>
            <a:endParaRPr lang="en-US" b="1" u="sng" dirty="0"/>
          </a:p>
        </p:txBody>
      </p:sp>
      <p:sp>
        <p:nvSpPr>
          <p:cNvPr id="14" name="Rectangle 13"/>
          <p:cNvSpPr/>
          <p:nvPr/>
        </p:nvSpPr>
        <p:spPr>
          <a:xfrm>
            <a:off x="0" y="1565846"/>
            <a:ext cx="3834704" cy="400110"/>
          </a:xfrm>
          <a:prstGeom prst="rect">
            <a:avLst/>
          </a:prstGeom>
        </p:spPr>
        <p:txBody>
          <a:bodyPr wrap="none">
            <a:spAutoFit/>
          </a:bodyPr>
          <a:lstStyle/>
          <a:p>
            <a:r>
              <a:rPr lang="en-US" sz="2000" b="1" u="sng" dirty="0">
                <a:solidFill>
                  <a:srgbClr val="434343"/>
                </a:solidFill>
                <a:latin typeface="Arial" charset="0"/>
              </a:rPr>
              <a:t>Recover the Kerberos Hashes</a:t>
            </a:r>
            <a:endParaRPr lang="en-US" b="1" u="sng" dirty="0"/>
          </a:p>
        </p:txBody>
      </p:sp>
      <p:sp>
        <p:nvSpPr>
          <p:cNvPr id="82" name="Rectangle 81"/>
          <p:cNvSpPr/>
          <p:nvPr/>
        </p:nvSpPr>
        <p:spPr>
          <a:xfrm>
            <a:off x="87366" y="3432424"/>
            <a:ext cx="2641038" cy="21983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6" descr="https://lh5.googleusercontent.com/K80xpgNJgdrDTV4MhXPfKbW6Y9zhijhBc-llEya2ORGNdeCvU-uq4H7Yk-PBSvyIp3TU8OjjyFm_vLPO9852TQZuuJR0jqhr_rvpGlGB1SC6RqFNkwjHAPmj2-ZvweqYa0ZRdpaj"/>
          <p:cNvPicPr>
            <a:picLocks noChangeAspect="1" noChangeArrowheads="1"/>
          </p:cNvPicPr>
          <p:nvPr/>
        </p:nvPicPr>
        <p:blipFill rotWithShape="1">
          <a:blip r:embed="rId5">
            <a:extLst>
              <a:ext uri="{28A0092B-C50C-407E-A947-70E740481C1C}">
                <a14:useLocalDpi xmlns:a14="http://schemas.microsoft.com/office/drawing/2010/main" val="0"/>
              </a:ext>
            </a:extLst>
          </a:blip>
          <a:srcRect t="79450"/>
          <a:stretch/>
        </p:blipFill>
        <p:spPr bwMode="auto">
          <a:xfrm>
            <a:off x="76200" y="6021375"/>
            <a:ext cx="5639891" cy="6478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lh5.googleusercontent.com/K80xpgNJgdrDTV4MhXPfKbW6Y9zhijhBc-llEya2ORGNdeCvU-uq4H7Yk-PBSvyIp3TU8OjjyFm_vLPO9852TQZuuJR0jqhr_rvpGlGB1SC6RqFNkwjHAPmj2-ZvweqYa0ZRdpaj"/>
          <p:cNvPicPr>
            <a:picLocks noChangeAspect="1" noChangeArrowheads="1"/>
          </p:cNvPicPr>
          <p:nvPr/>
        </p:nvPicPr>
        <p:blipFill rotWithShape="1">
          <a:blip r:embed="rId5">
            <a:extLst>
              <a:ext uri="{28A0092B-C50C-407E-A947-70E740481C1C}">
                <a14:useLocalDpi xmlns:a14="http://schemas.microsoft.com/office/drawing/2010/main" val="0"/>
              </a:ext>
            </a:extLst>
          </a:blip>
          <a:srcRect t="55699" b="29765"/>
          <a:stretch/>
        </p:blipFill>
        <p:spPr bwMode="auto">
          <a:xfrm>
            <a:off x="76200" y="5563076"/>
            <a:ext cx="5639891" cy="45829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p:cNvSpPr/>
          <p:nvPr/>
        </p:nvSpPr>
        <p:spPr>
          <a:xfrm>
            <a:off x="76200" y="6456336"/>
            <a:ext cx="5639891" cy="15979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5731614" y="0"/>
            <a:ext cx="6460386" cy="403781"/>
          </a:xfrm>
          <a:prstGeom prst="rect">
            <a:avLst/>
          </a:prstGeom>
          <a:solidFill>
            <a:schemeClr val="bg1"/>
          </a:solidFill>
        </p:spPr>
        <p:txBody>
          <a:bodyPr vert="horz" lIns="91438" tIns="45719" rIns="91438" bIns="45719" rtlCol="0" anchor="ctr">
            <a:noAutofit/>
          </a:bodyPr>
          <a:lstStyle>
            <a:lvl1pPr algn="l" defTabSz="609585" rtl="0" eaLnBrk="1" latinLnBrk="0" hangingPunct="1">
              <a:spcBef>
                <a:spcPct val="0"/>
              </a:spcBef>
              <a:buNone/>
              <a:defRPr sz="3733" b="1" kern="1200">
                <a:solidFill>
                  <a:schemeClr val="tx1"/>
                </a:solidFill>
                <a:latin typeface="+mj-lt"/>
                <a:ea typeface="+mj-ea"/>
                <a:cs typeface="+mj-cs"/>
              </a:defRPr>
            </a:lvl1pPr>
          </a:lstStyle>
          <a:p>
            <a:r>
              <a:rPr lang="en-US" sz="2000" dirty="0">
                <a:latin typeface="Roboto" charset="0"/>
                <a:ea typeface="Roboto" charset="0"/>
                <a:cs typeface="Roboto" charset="0"/>
              </a:rPr>
              <a:t>Lateral Movement – Using Stolen Credentials</a:t>
            </a:r>
          </a:p>
        </p:txBody>
      </p:sp>
      <p:pic>
        <p:nvPicPr>
          <p:cNvPr id="18" name="Picture 2" descr="https://lh5.googleusercontent.com/n-wS_aIRvvUPl9PLBcHJLoYmxot_pjavnbq_UTgFFtOoaIvI0TMcbVyEOtGIOMy_Hk8PDgfS9-XXOyzj72aPaN02a73UIkCOssWRDg7O2pYAsglrzD2gAJV3qTq59Os_shBmNv3V"/>
          <p:cNvPicPr>
            <a:picLocks noChangeAspect="1" noChangeArrowheads="1"/>
          </p:cNvPicPr>
          <p:nvPr/>
        </p:nvPicPr>
        <p:blipFill rotWithShape="1">
          <a:blip r:embed="rId6">
            <a:extLst>
              <a:ext uri="{28A0092B-C50C-407E-A947-70E740481C1C}">
                <a14:useLocalDpi xmlns:a14="http://schemas.microsoft.com/office/drawing/2010/main" val="0"/>
              </a:ext>
            </a:extLst>
          </a:blip>
          <a:srcRect t="4876"/>
          <a:stretch/>
        </p:blipFill>
        <p:spPr bwMode="auto">
          <a:xfrm>
            <a:off x="5859932" y="371475"/>
            <a:ext cx="6332067" cy="629779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5875455" y="2135404"/>
            <a:ext cx="2214451" cy="22022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875455" y="2355627"/>
            <a:ext cx="5126936" cy="24753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913593" y="5583303"/>
            <a:ext cx="6096427" cy="16719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851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3099" y="1003341"/>
            <a:ext cx="7533267" cy="2330647"/>
          </a:xfrm>
        </p:spPr>
        <p:txBody>
          <a:bodyPr/>
          <a:lstStyle/>
          <a:p>
            <a:r>
              <a:rPr lang="en-US" dirty="0"/>
              <a:t>Detecting Lateral Movement with Data Science</a:t>
            </a:r>
          </a:p>
        </p:txBody>
      </p:sp>
      <p:pic>
        <p:nvPicPr>
          <p:cNvPr id="3" name="Picture 2"/>
          <p:cNvPicPr>
            <a:picLocks noChangeAspect="1"/>
          </p:cNvPicPr>
          <p:nvPr/>
        </p:nvPicPr>
        <p:blipFill rotWithShape="1">
          <a:blip r:embed="rId2"/>
          <a:srcRect l="640" t="2621" r="835" b="1540"/>
          <a:stretch/>
        </p:blipFill>
        <p:spPr>
          <a:xfrm>
            <a:off x="597317" y="3045580"/>
            <a:ext cx="10997367" cy="3812420"/>
          </a:xfrm>
          <a:prstGeom prst="rect">
            <a:avLst/>
          </a:prstGeom>
        </p:spPr>
      </p:pic>
    </p:spTree>
    <p:extLst>
      <p:ext uri="{BB962C8B-B14F-4D97-AF65-F5344CB8AC3E}">
        <p14:creationId xmlns:p14="http://schemas.microsoft.com/office/powerpoint/2010/main" val="3358565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sqrrl">
  <a:themeElements>
    <a:clrScheme name="Custom 13">
      <a:dk1>
        <a:srgbClr val="37424A"/>
      </a:dk1>
      <a:lt1>
        <a:sysClr val="window" lastClr="FFFFFF"/>
      </a:lt1>
      <a:dk2>
        <a:srgbClr val="E37222"/>
      </a:dk2>
      <a:lt2>
        <a:srgbClr val="EEECE1"/>
      </a:lt2>
      <a:accent1>
        <a:srgbClr val="E37222"/>
      </a:accent1>
      <a:accent2>
        <a:srgbClr val="37424A"/>
      </a:accent2>
      <a:accent3>
        <a:srgbClr val="0000BE"/>
      </a:accent3>
      <a:accent4>
        <a:srgbClr val="00927B"/>
      </a:accent4>
      <a:accent5>
        <a:srgbClr val="3FACD4"/>
      </a:accent5>
      <a:accent6>
        <a:srgbClr val="9B999B"/>
      </a:accent6>
      <a:hlink>
        <a:srgbClr val="C8C9C7"/>
      </a:hlink>
      <a:folHlink>
        <a:srgbClr val="5900E6"/>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qrrl" id="{2757E37C-C00C-674F-8388-6E1E54B21F65}" vid="{C7701B9A-0F39-B64B-9EBB-3541C4A21A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sqrrl</Template>
  <TotalTime>5431</TotalTime>
  <Words>1404</Words>
  <Application>Microsoft Office PowerPoint</Application>
  <PresentationFormat>Widescreen</PresentationFormat>
  <Paragraphs>303</Paragraphs>
  <Slides>27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ＭＳ Ｐゴシック</vt:lpstr>
      <vt:lpstr>Arial</vt:lpstr>
      <vt:lpstr>Calibri</vt:lpstr>
      <vt:lpstr>Corbel</vt:lpstr>
      <vt:lpstr>Helvetica</vt:lpstr>
      <vt:lpstr>HP Simplified</vt:lpstr>
      <vt:lpstr>Roboto</vt:lpstr>
      <vt:lpstr>Wingdings</vt:lpstr>
      <vt:lpstr>sqrrl</vt:lpstr>
      <vt:lpstr>Threat Hunting for Lateral Movement</vt:lpstr>
      <vt:lpstr>Agenda</vt:lpstr>
      <vt:lpstr>What Is Lateral Movement? </vt:lpstr>
      <vt:lpstr>PowerPoint Presentation</vt:lpstr>
      <vt:lpstr>Infection– Back-doored executable </vt:lpstr>
      <vt:lpstr>Compromise – discovering privileges</vt:lpstr>
      <vt:lpstr>Recon – Network</vt:lpstr>
      <vt:lpstr>PowerPoint Presentation</vt:lpstr>
      <vt:lpstr>Detecting Lateral Movement with Data Science</vt:lpstr>
      <vt:lpstr>PowerPoint Presentation</vt:lpstr>
      <vt:lpstr>PowerPoint Presentation</vt:lpstr>
      <vt:lpstr>PowerPoint Presentation</vt:lpstr>
      <vt:lpstr>PowerPoint Presentation</vt:lpstr>
      <vt:lpstr>PowerPoint Presentation</vt:lpstr>
      <vt:lpstr>Multi-Hop Predict</vt:lpstr>
      <vt:lpstr>Multi-Hop Predict: Combinatorics</vt:lpstr>
      <vt:lpstr>Multi-Hop Predict: Message Passing</vt:lpstr>
      <vt:lpstr>Multi-Hop Predict: Message Passing</vt:lpstr>
      <vt:lpstr>Multi-Hop Predict: Message Passing</vt:lpstr>
      <vt:lpstr>Scalable Analytic Implementation</vt:lpstr>
      <vt:lpstr>Processing Workflow</vt:lpstr>
      <vt:lpstr>Organizing Security Data</vt:lpstr>
      <vt:lpstr>False Positive Reduction</vt:lpstr>
      <vt:lpstr>Building the LM Detector</vt:lpstr>
      <vt:lpstr>Lateral Movement</vt:lpstr>
      <vt:lpstr>Lateral Movement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Lateral Movement</dc:title>
  <dc:creator>Ryan Nolette</dc:creator>
  <cp:lastModifiedBy>Stephanie L Novak</cp:lastModifiedBy>
  <cp:revision>169</cp:revision>
  <dcterms:created xsi:type="dcterms:W3CDTF">2017-05-01T14:14:38Z</dcterms:created>
  <dcterms:modified xsi:type="dcterms:W3CDTF">2018-01-10T17:48:21Z</dcterms:modified>
</cp:coreProperties>
</file>